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9.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style1.xml" ContentType="application/vnd.ms-office.chartstyle+xml"/>
  <Override PartName="/ppt/theme/themeOverride1.xml" ContentType="application/vnd.openxmlformats-officedocument.themeOverr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ppt/revisionInfo.xml" ContentType="application/vnd.ms-powerpoint.revisioninfo+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37"/>
  </p:notesMasterIdLst>
  <p:sldIdLst>
    <p:sldId id="383" r:id="rId3"/>
    <p:sldId id="315" r:id="rId4"/>
    <p:sldId id="398" r:id="rId5"/>
    <p:sldId id="404" r:id="rId6"/>
    <p:sldId id="2134804944" r:id="rId7"/>
    <p:sldId id="2134804946" r:id="rId8"/>
    <p:sldId id="2134804948" r:id="rId9"/>
    <p:sldId id="399" r:id="rId10"/>
    <p:sldId id="400" r:id="rId11"/>
    <p:sldId id="2134804949" r:id="rId12"/>
    <p:sldId id="2134804954" r:id="rId13"/>
    <p:sldId id="365" r:id="rId14"/>
    <p:sldId id="401" r:id="rId15"/>
    <p:sldId id="411" r:id="rId16"/>
    <p:sldId id="412" r:id="rId17"/>
    <p:sldId id="362" r:id="rId18"/>
    <p:sldId id="402" r:id="rId19"/>
    <p:sldId id="403" r:id="rId20"/>
    <p:sldId id="407" r:id="rId21"/>
    <p:sldId id="410" r:id="rId22"/>
    <p:sldId id="406" r:id="rId23"/>
    <p:sldId id="339" r:id="rId24"/>
    <p:sldId id="340" r:id="rId25"/>
    <p:sldId id="2134804957" r:id="rId26"/>
    <p:sldId id="2134804958" r:id="rId27"/>
    <p:sldId id="373" r:id="rId28"/>
    <p:sldId id="2134804959" r:id="rId29"/>
    <p:sldId id="2134804960" r:id="rId30"/>
    <p:sldId id="389" r:id="rId31"/>
    <p:sldId id="2134804940" r:id="rId32"/>
    <p:sldId id="392" r:id="rId33"/>
    <p:sldId id="257" r:id="rId34"/>
    <p:sldId id="374" r:id="rId35"/>
    <p:sldId id="2134804947"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ABEB"/>
    <a:srgbClr val="A43434"/>
    <a:srgbClr val="DFE0D8"/>
    <a:srgbClr val="E2E3DD"/>
    <a:srgbClr val="333333"/>
    <a:srgbClr val="D34817"/>
    <a:srgbClr val="D9D9D9"/>
    <a:srgbClr val="9B2D1F"/>
    <a:srgbClr val="A28E6A"/>
    <a:srgbClr val="A465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3C32D2-3626-4207-B348-6DCB8BEA46EC}" v="55" dt="2025-11-27T20:39:23.08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71" autoAdjust="0"/>
    <p:restoredTop sz="94399" autoAdjust="0"/>
  </p:normalViewPr>
  <p:slideViewPr>
    <p:cSldViewPr snapToGrid="0">
      <p:cViewPr varScale="1">
        <p:scale>
          <a:sx n="111" d="100"/>
          <a:sy n="111" d="100"/>
        </p:scale>
        <p:origin x="2779" y="6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45"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ustomXml" Target="../customXml/item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1-D5F5-42EE-BCAE-A78065BE6718}"/>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D5F5-42EE-BCAE-A78065BE6718}"/>
              </c:ext>
            </c:extLst>
          </c:dPt>
          <c:dPt>
            <c:idx val="2"/>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5-D5F5-42EE-BCAE-A78065BE6718}"/>
              </c:ext>
            </c:extLst>
          </c:dPt>
          <c:dLbls>
            <c:dLbl>
              <c:idx val="0"/>
              <c:layout>
                <c:manualLayout>
                  <c:x val="-0.14285105356707464"/>
                  <c:y val="3.1783638104382519E-2"/>
                </c:manualLayout>
              </c:layout>
              <c:tx>
                <c:rich>
                  <a:bodyPr/>
                  <a:lstStyle/>
                  <a:p>
                    <a:r>
                      <a:rPr lang="en-US" dirty="0"/>
                      <a:t>CKD</a:t>
                    </a:r>
                  </a:p>
                  <a:p>
                    <a:fld id="{C475A6F1-8F21-49BD-A939-9C5F9E43FC22}" type="VALUE">
                      <a:rPr lang="en-US" smtClean="0"/>
                      <a:pPr/>
                      <a:t>[WAARDE]</a:t>
                    </a:fld>
                    <a:endParaRPr lang="nl-NL"/>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5F5-42EE-BCAE-A78065BE6718}"/>
                </c:ext>
              </c:extLst>
            </c:dLbl>
            <c:dLbl>
              <c:idx val="1"/>
              <c:layout>
                <c:manualLayout>
                  <c:x val="7.975761596658551E-2"/>
                  <c:y val="-0.18259986946907325"/>
                </c:manualLayout>
              </c:layout>
              <c:tx>
                <c:rich>
                  <a:bodyPr/>
                  <a:lstStyle/>
                  <a:p>
                    <a:r>
                      <a:rPr lang="en-US" dirty="0"/>
                      <a:t>Dialysis</a:t>
                    </a:r>
                  </a:p>
                  <a:p>
                    <a:fld id="{B88423AD-E7D9-4C92-9F79-8F877C6FD7AC}" type="VALUE">
                      <a:rPr lang="en-US" smtClean="0"/>
                      <a:pPr/>
                      <a:t>[WAARDE]</a:t>
                    </a:fld>
                    <a:endParaRPr lang="nl-NL"/>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5F5-42EE-BCAE-A78065BE6718}"/>
                </c:ext>
              </c:extLst>
            </c:dLbl>
            <c:dLbl>
              <c:idx val="2"/>
              <c:layout>
                <c:manualLayout>
                  <c:x val="0.15854759220846834"/>
                  <c:y val="0.1714053737985326"/>
                </c:manualLayout>
              </c:layout>
              <c:tx>
                <c:rich>
                  <a:bodyPr/>
                  <a:lstStyle/>
                  <a:p>
                    <a:r>
                      <a:rPr lang="en-US" dirty="0"/>
                      <a:t>Transplant</a:t>
                    </a:r>
                  </a:p>
                  <a:p>
                    <a:fld id="{99F6F2BB-5077-473B-8E23-F85B9B91FBAC}" type="VALUE">
                      <a:rPr lang="en-US" smtClean="0"/>
                      <a:pPr/>
                      <a:t>[WAARDE]</a:t>
                    </a:fld>
                    <a:endParaRPr lang="nl-NL"/>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5F5-42EE-BCAE-A78065BE6718}"/>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'Top NL'!$A$40:$A$42</c:f>
              <c:strCache>
                <c:ptCount val="3"/>
                <c:pt idx="0">
                  <c:v>CKD</c:v>
                </c:pt>
                <c:pt idx="1">
                  <c:v>Dialysis</c:v>
                </c:pt>
                <c:pt idx="2">
                  <c:v>Transplant</c:v>
                </c:pt>
              </c:strCache>
            </c:strRef>
          </c:cat>
          <c:val>
            <c:numRef>
              <c:f>'Top NL'!$B$40:$B$42</c:f>
              <c:numCache>
                <c:formatCode>General</c:formatCode>
                <c:ptCount val="3"/>
                <c:pt idx="0">
                  <c:v>632</c:v>
                </c:pt>
                <c:pt idx="1">
                  <c:v>502</c:v>
                </c:pt>
                <c:pt idx="2">
                  <c:v>459</c:v>
                </c:pt>
              </c:numCache>
            </c:numRef>
          </c:val>
          <c:extLst>
            <c:ext xmlns:c16="http://schemas.microsoft.com/office/drawing/2014/chart" uri="{C3380CC4-5D6E-409C-BE32-E72D297353CC}">
              <c16:uniqueId val="{00000006-D5F5-42EE-BCAE-A78065BE671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dLbl>
              <c:idx val="0"/>
              <c:tx>
                <c:rich>
                  <a:bodyPr/>
                  <a:lstStyle/>
                  <a:p>
                    <a:r>
                      <a:rPr lang="en-US" dirty="0"/>
                      <a:t>102 (+17)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65C-46FB-A48D-3E8FC1F21F2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 5 DE'!$A$2:$A$16</c:f>
              <c:strCache>
                <c:ptCount val="15"/>
                <c:pt idx="0">
                  <c:v>UMC Groningen</c:v>
                </c:pt>
                <c:pt idx="1">
                  <c:v>A Schweitzer ziekenhuis Dordrecht</c:v>
                </c:pt>
                <c:pt idx="2">
                  <c:v>Frisius ziekenhuis Leeuwarden</c:v>
                </c:pt>
                <c:pt idx="3">
                  <c:v>Amphia ziekenhuis Breda</c:v>
                </c:pt>
                <c:pt idx="4">
                  <c:v>Franciscus Gasthuis Rotterdam</c:v>
                </c:pt>
                <c:pt idx="5">
                  <c:v>Erasmus UMC </c:v>
                </c:pt>
                <c:pt idx="6">
                  <c:v>Gelre ziekenhuis Apeldoorn</c:v>
                </c:pt>
                <c:pt idx="7">
                  <c:v>Royal Perth hospital </c:v>
                </c:pt>
                <c:pt idx="8">
                  <c:v>Maastricht UMC+</c:v>
                </c:pt>
                <c:pt idx="9">
                  <c:v>Med Hochschule Hannover</c:v>
                </c:pt>
                <c:pt idx="10">
                  <c:v>St. George hospital Sydney</c:v>
                </c:pt>
                <c:pt idx="11">
                  <c:v>Amsterdam UMC</c:v>
                </c:pt>
                <c:pt idx="12">
                  <c:v>UMC Utrecht</c:v>
                </c:pt>
                <c:pt idx="13">
                  <c:v>Charité Hospital Berlin</c:v>
                </c:pt>
                <c:pt idx="14">
                  <c:v>Deventer Hospital</c:v>
                </c:pt>
              </c:strCache>
            </c:strRef>
          </c:cat>
          <c:val>
            <c:numRef>
              <c:f>'Top 5 DE'!$B$2:$B$16</c:f>
              <c:numCache>
                <c:formatCode>General</c:formatCode>
                <c:ptCount val="15"/>
                <c:pt idx="0">
                  <c:v>101</c:v>
                </c:pt>
                <c:pt idx="1">
                  <c:v>53</c:v>
                </c:pt>
                <c:pt idx="2">
                  <c:v>52</c:v>
                </c:pt>
                <c:pt idx="3">
                  <c:v>45</c:v>
                </c:pt>
                <c:pt idx="4">
                  <c:v>44</c:v>
                </c:pt>
                <c:pt idx="5">
                  <c:v>42</c:v>
                </c:pt>
                <c:pt idx="6">
                  <c:v>42</c:v>
                </c:pt>
                <c:pt idx="7">
                  <c:v>41</c:v>
                </c:pt>
                <c:pt idx="8">
                  <c:v>41</c:v>
                </c:pt>
                <c:pt idx="9">
                  <c:v>39</c:v>
                </c:pt>
                <c:pt idx="10">
                  <c:v>37</c:v>
                </c:pt>
                <c:pt idx="11">
                  <c:v>36</c:v>
                </c:pt>
                <c:pt idx="12">
                  <c:v>35</c:v>
                </c:pt>
                <c:pt idx="13">
                  <c:v>34</c:v>
                </c:pt>
                <c:pt idx="14">
                  <c:v>33</c:v>
                </c:pt>
              </c:numCache>
            </c:numRef>
          </c:val>
          <c:extLst>
            <c:ext xmlns:c16="http://schemas.microsoft.com/office/drawing/2014/chart" uri="{C3380CC4-5D6E-409C-BE32-E72D297353CC}">
              <c16:uniqueId val="{00000000-B884-4579-9A51-DDDE18D18557}"/>
            </c:ext>
          </c:extLst>
        </c:ser>
        <c:dLbls>
          <c:dLblPos val="outEnd"/>
          <c:showLegendKey val="0"/>
          <c:showVal val="1"/>
          <c:showCatName val="0"/>
          <c:showSerName val="0"/>
          <c:showPercent val="0"/>
          <c:showBubbleSize val="0"/>
        </c:dLbls>
        <c:gapWidth val="219"/>
        <c:overlap val="-27"/>
        <c:axId val="648531280"/>
        <c:axId val="809942911"/>
      </c:barChart>
      <c:catAx>
        <c:axId val="648531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l-NL"/>
          </a:p>
        </c:txPr>
        <c:crossAx val="809942911"/>
        <c:crosses val="autoZero"/>
        <c:auto val="1"/>
        <c:lblAlgn val="ctr"/>
        <c:lblOffset val="100"/>
        <c:noMultiLvlLbl val="0"/>
      </c:catAx>
      <c:valAx>
        <c:axId val="8099429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nl-NL" sz="1400" b="1"/>
                  <a:t>Aantal</a:t>
                </a:r>
                <a:r>
                  <a:rPr lang="nl-NL" sz="1400" b="1" baseline="0"/>
                  <a:t> randomisaties</a:t>
                </a:r>
                <a:endParaRPr lang="nl-NL" sz="1400" b="1"/>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l-NL"/>
          </a:p>
        </c:txPr>
        <c:crossAx val="6485312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'Region UMCG'!$A$2:$A$11</c:f>
              <c:strCache>
                <c:ptCount val="10"/>
                <c:pt idx="0">
                  <c:v>UMCG            Groningen</c:v>
                </c:pt>
                <c:pt idx="1">
                  <c:v>Frisius       Leeuwarden</c:v>
                </c:pt>
                <c:pt idx="2">
                  <c:v>Gelre              Apeldoorn </c:v>
                </c:pt>
                <c:pt idx="3">
                  <c:v>Deventer</c:v>
                </c:pt>
                <c:pt idx="4">
                  <c:v>Isala                Zwolle</c:v>
                </c:pt>
                <c:pt idx="5">
                  <c:v>Martini          Groningen </c:v>
                </c:pt>
                <c:pt idx="6">
                  <c:v>DCG               Groningen</c:v>
                </c:pt>
                <c:pt idx="7">
                  <c:v>ZGT               Almelo/Hengelo</c:v>
                </c:pt>
                <c:pt idx="8">
                  <c:v>Saxenburg     Hardenberg</c:v>
                </c:pt>
                <c:pt idx="9">
                  <c:v>WZA                  Assen</c:v>
                </c:pt>
              </c:strCache>
            </c:strRef>
          </c:cat>
          <c:val>
            <c:numRef>
              <c:f>'Region UMCG'!$B$2:$B$11</c:f>
              <c:numCache>
                <c:formatCode>General</c:formatCode>
                <c:ptCount val="10"/>
                <c:pt idx="0">
                  <c:v>102</c:v>
                </c:pt>
                <c:pt idx="1">
                  <c:v>52</c:v>
                </c:pt>
                <c:pt idx="2">
                  <c:v>42</c:v>
                </c:pt>
                <c:pt idx="3">
                  <c:v>33</c:v>
                </c:pt>
                <c:pt idx="4">
                  <c:v>20</c:v>
                </c:pt>
                <c:pt idx="5">
                  <c:v>19</c:v>
                </c:pt>
                <c:pt idx="6">
                  <c:v>18</c:v>
                </c:pt>
                <c:pt idx="7">
                  <c:v>8</c:v>
                </c:pt>
                <c:pt idx="8">
                  <c:v>3</c:v>
                </c:pt>
                <c:pt idx="9">
                  <c:v>1</c:v>
                </c:pt>
              </c:numCache>
            </c:numRef>
          </c:val>
          <c:extLst>
            <c:ext xmlns:c16="http://schemas.microsoft.com/office/drawing/2014/chart" uri="{C3380CC4-5D6E-409C-BE32-E72D297353CC}">
              <c16:uniqueId val="{00000000-E921-44CB-AD48-87FD8FF15937}"/>
            </c:ext>
          </c:extLst>
        </c:ser>
        <c:dLbls>
          <c:dLblPos val="outEnd"/>
          <c:showLegendKey val="0"/>
          <c:showVal val="1"/>
          <c:showCatName val="0"/>
          <c:showSerName val="0"/>
          <c:showPercent val="0"/>
          <c:showBubbleSize val="0"/>
        </c:dLbls>
        <c:gapWidth val="219"/>
        <c:overlap val="-27"/>
        <c:axId val="656903824"/>
        <c:axId val="809390399"/>
      </c:barChart>
      <c:catAx>
        <c:axId val="656903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l-NL"/>
          </a:p>
        </c:txPr>
        <c:crossAx val="809390399"/>
        <c:crosses val="autoZero"/>
        <c:auto val="1"/>
        <c:lblAlgn val="ctr"/>
        <c:lblOffset val="100"/>
        <c:noMultiLvlLbl val="0"/>
      </c:catAx>
      <c:valAx>
        <c:axId val="80939039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nl-NL" sz="1400" b="1"/>
                  <a:t>Number</a:t>
                </a:r>
                <a:r>
                  <a:rPr lang="nl-NL" sz="1400" b="1" baseline="0"/>
                  <a:t> of randomisations</a:t>
                </a:r>
                <a:endParaRPr lang="nl-NL" sz="1400" b="1"/>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l-NL"/>
          </a:p>
        </c:txPr>
        <c:crossAx val="656903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image" Target="../media/image35.svg"/><Relationship Id="rId1"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2" Type="http://schemas.openxmlformats.org/officeDocument/2006/relationships/image" Target="../media/image35.svg"/><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1B7134-1A9B-4F8C-BC77-83888E6960BB}" type="doc">
      <dgm:prSet loTypeId="urn:microsoft.com/office/officeart/2005/8/layout/vList3" loCatId="list" qsTypeId="urn:microsoft.com/office/officeart/2005/8/quickstyle/simple1" qsCatId="simple" csTypeId="urn:microsoft.com/office/officeart/2005/8/colors/accent2_2" csCatId="accent2" phldr="1"/>
      <dgm:spPr/>
    </dgm:pt>
    <dgm:pt modelId="{07F85A89-7482-4AE0-A0DC-BAEC12D45A9B}">
      <dgm:prSet phldrT="[Tekst]" custT="1"/>
      <dgm:spPr/>
      <dgm:t>
        <a:bodyPr/>
        <a:lstStyle/>
        <a:p>
          <a:pPr marL="271463" indent="0" algn="l">
            <a:lnSpc>
              <a:spcPct val="90000"/>
            </a:lnSpc>
            <a:spcBef>
              <a:spcPts val="0"/>
            </a:spcBef>
            <a:spcAft>
              <a:spcPts val="1200"/>
            </a:spcAft>
          </a:pPr>
          <a:r>
            <a:rPr lang="nl-NL" sz="2000" dirty="0" err="1"/>
            <a:t>Endpoints</a:t>
          </a:r>
          <a:endParaRPr lang="nl-NL" sz="2000" dirty="0"/>
        </a:p>
        <a:p>
          <a:pPr marL="271463" indent="0" algn="l">
            <a:lnSpc>
              <a:spcPct val="90000"/>
            </a:lnSpc>
            <a:spcBef>
              <a:spcPts val="0"/>
            </a:spcBef>
            <a:spcAft>
              <a:spcPts val="600"/>
            </a:spcAft>
          </a:pPr>
          <a:r>
            <a:rPr lang="nl-NL" sz="1500" dirty="0"/>
            <a:t>1) </a:t>
          </a:r>
          <a:r>
            <a:rPr lang="nl-NL" sz="1500" dirty="0" err="1"/>
            <a:t>Composite</a:t>
          </a:r>
          <a:r>
            <a:rPr lang="nl-NL" sz="1500" dirty="0"/>
            <a:t> of </a:t>
          </a:r>
          <a:r>
            <a:rPr lang="nl-NL" sz="1500" dirty="0" err="1"/>
            <a:t>incidence</a:t>
          </a:r>
          <a:r>
            <a:rPr lang="nl-NL" sz="1500" dirty="0"/>
            <a:t> </a:t>
          </a:r>
          <a:r>
            <a:rPr lang="nl-NL" sz="1500" dirty="0" err="1"/>
            <a:t>kidney</a:t>
          </a:r>
          <a:r>
            <a:rPr lang="nl-NL" sz="1500" dirty="0"/>
            <a:t> failure, HF </a:t>
          </a:r>
          <a:r>
            <a:rPr lang="nl-NL" sz="1500" dirty="0" err="1"/>
            <a:t>hospitalization</a:t>
          </a:r>
          <a:r>
            <a:rPr lang="nl-NL" sz="1500" dirty="0"/>
            <a:t>, </a:t>
          </a:r>
          <a:r>
            <a:rPr lang="nl-NL" sz="1500" dirty="0" err="1"/>
            <a:t>mortality</a:t>
          </a:r>
          <a:endParaRPr lang="nl-NL" sz="1500" dirty="0"/>
        </a:p>
        <a:p>
          <a:pPr marL="271463" indent="0" algn="l">
            <a:lnSpc>
              <a:spcPct val="90000"/>
            </a:lnSpc>
            <a:spcBef>
              <a:spcPts val="0"/>
            </a:spcBef>
            <a:spcAft>
              <a:spcPts val="600"/>
            </a:spcAft>
          </a:pPr>
          <a:r>
            <a:rPr lang="nl-NL" sz="1500" dirty="0"/>
            <a:t>2a) </a:t>
          </a:r>
          <a:r>
            <a:rPr lang="nl-NL" sz="1500" dirty="0" err="1"/>
            <a:t>Incidence</a:t>
          </a:r>
          <a:r>
            <a:rPr lang="nl-NL" sz="1500" dirty="0"/>
            <a:t> of </a:t>
          </a:r>
          <a:r>
            <a:rPr lang="nl-NL" sz="1500" dirty="0" err="1"/>
            <a:t>each</a:t>
          </a:r>
          <a:r>
            <a:rPr lang="nl-NL" sz="1500" dirty="0"/>
            <a:t> </a:t>
          </a:r>
          <a:r>
            <a:rPr lang="nl-NL" sz="1500" dirty="0" err="1"/>
            <a:t>compontent</a:t>
          </a:r>
          <a:r>
            <a:rPr lang="nl-NL" sz="1500" dirty="0"/>
            <a:t> in </a:t>
          </a:r>
          <a:r>
            <a:rPr lang="nl-NL" sz="1500" dirty="0" err="1"/>
            <a:t>the</a:t>
          </a:r>
          <a:r>
            <a:rPr lang="nl-NL" sz="1500" dirty="0"/>
            <a:t> overall </a:t>
          </a:r>
          <a:r>
            <a:rPr lang="nl-NL" sz="1500" dirty="0" err="1"/>
            <a:t>population</a:t>
          </a:r>
          <a:endParaRPr lang="nl-NL" sz="1500" dirty="0"/>
        </a:p>
        <a:p>
          <a:pPr marL="271463" indent="0" algn="l">
            <a:lnSpc>
              <a:spcPct val="90000"/>
            </a:lnSpc>
            <a:spcBef>
              <a:spcPts val="0"/>
            </a:spcBef>
            <a:spcAft>
              <a:spcPts val="600"/>
            </a:spcAft>
          </a:pPr>
          <a:r>
            <a:rPr lang="nl-NL" sz="1500" dirty="0"/>
            <a:t>2b) </a:t>
          </a:r>
          <a:r>
            <a:rPr lang="nl-NL" sz="1500" dirty="0" err="1"/>
            <a:t>Incidence</a:t>
          </a:r>
          <a:r>
            <a:rPr lang="nl-NL" sz="1500" dirty="0"/>
            <a:t> of </a:t>
          </a:r>
          <a:r>
            <a:rPr lang="nl-NL" sz="1500" dirty="0" err="1"/>
            <a:t>compostie</a:t>
          </a:r>
          <a:r>
            <a:rPr lang="nl-NL" sz="1500" dirty="0"/>
            <a:t> in </a:t>
          </a:r>
          <a:r>
            <a:rPr lang="nl-NL" sz="1500" dirty="0" err="1"/>
            <a:t>each</a:t>
          </a:r>
          <a:r>
            <a:rPr lang="nl-NL" sz="1500" dirty="0"/>
            <a:t> </a:t>
          </a:r>
          <a:r>
            <a:rPr lang="nl-NL" sz="1500" dirty="0" err="1"/>
            <a:t>subgroup</a:t>
          </a:r>
          <a:endParaRPr lang="nl-NL" sz="1500" dirty="0"/>
        </a:p>
        <a:p>
          <a:pPr marL="271463" indent="0" algn="l">
            <a:lnSpc>
              <a:spcPct val="90000"/>
            </a:lnSpc>
            <a:spcBef>
              <a:spcPts val="0"/>
            </a:spcBef>
            <a:spcAft>
              <a:spcPts val="600"/>
            </a:spcAft>
          </a:pPr>
          <a:r>
            <a:rPr lang="nl-NL" sz="1500" dirty="0"/>
            <a:t>2c) Safety &amp; </a:t>
          </a:r>
          <a:r>
            <a:rPr lang="nl-NL" sz="1500" dirty="0" err="1"/>
            <a:t>tolerability</a:t>
          </a:r>
          <a:endParaRPr lang="nl-NL" sz="1500" dirty="0"/>
        </a:p>
      </dgm:t>
    </dgm:pt>
    <dgm:pt modelId="{F28EE751-13C6-4FD7-B21B-4D2921C869FF}" type="parTrans" cxnId="{AC7442C1-77CE-4878-9750-FD47F5328191}">
      <dgm:prSet/>
      <dgm:spPr/>
      <dgm:t>
        <a:bodyPr/>
        <a:lstStyle/>
        <a:p>
          <a:endParaRPr lang="nl-NL"/>
        </a:p>
      </dgm:t>
    </dgm:pt>
    <dgm:pt modelId="{A504DA1B-27C8-4766-89CC-CD41845CEE97}" type="sibTrans" cxnId="{AC7442C1-77CE-4878-9750-FD47F5328191}">
      <dgm:prSet/>
      <dgm:spPr/>
      <dgm:t>
        <a:bodyPr/>
        <a:lstStyle/>
        <a:p>
          <a:endParaRPr lang="nl-NL"/>
        </a:p>
      </dgm:t>
    </dgm:pt>
    <dgm:pt modelId="{69F209E6-5CF4-4421-9A26-82511D267798}">
      <dgm:prSet phldrT="[Tekst]" custT="1"/>
      <dgm:spPr/>
      <dgm:t>
        <a:bodyPr/>
        <a:lstStyle/>
        <a:p>
          <a:pPr marL="271463" indent="0" algn="l">
            <a:lnSpc>
              <a:spcPct val="90000"/>
            </a:lnSpc>
            <a:spcBef>
              <a:spcPct val="0"/>
            </a:spcBef>
            <a:spcAft>
              <a:spcPts val="1200"/>
            </a:spcAft>
          </a:pPr>
          <a:r>
            <a:rPr lang="nl-NL" sz="2000" dirty="0"/>
            <a:t>In </a:t>
          </a:r>
          <a:r>
            <a:rPr lang="nl-NL" sz="2000" dirty="0" err="1"/>
            <a:t>total</a:t>
          </a:r>
          <a:r>
            <a:rPr lang="nl-NL" sz="2000" dirty="0"/>
            <a:t> n≃1500-2000 (</a:t>
          </a:r>
          <a:r>
            <a:rPr lang="nl-NL" sz="2000" dirty="0" err="1"/>
            <a:t>endpoint</a:t>
          </a:r>
          <a:r>
            <a:rPr lang="nl-NL" sz="2000" dirty="0"/>
            <a:t> </a:t>
          </a:r>
          <a:r>
            <a:rPr lang="nl-NL" sz="2000" dirty="0" err="1"/>
            <a:t>driven</a:t>
          </a:r>
          <a:r>
            <a:rPr lang="nl-NL" sz="2000" dirty="0"/>
            <a:t>, n=468)</a:t>
          </a:r>
        </a:p>
        <a:p>
          <a:pPr marL="271463" indent="0" algn="l">
            <a:lnSpc>
              <a:spcPct val="90000"/>
            </a:lnSpc>
            <a:spcBef>
              <a:spcPts val="600"/>
            </a:spcBef>
            <a:spcAft>
              <a:spcPts val="600"/>
            </a:spcAft>
          </a:pPr>
          <a:r>
            <a:rPr lang="nl-NL" sz="1600" dirty="0"/>
            <a:t>or 1) </a:t>
          </a:r>
          <a:r>
            <a:rPr lang="nl-NL" sz="1600" dirty="0" err="1"/>
            <a:t>severely</a:t>
          </a:r>
          <a:r>
            <a:rPr lang="nl-NL" sz="1600" dirty="0"/>
            <a:t> </a:t>
          </a:r>
          <a:r>
            <a:rPr lang="nl-NL" sz="1600" dirty="0" err="1"/>
            <a:t>impaired</a:t>
          </a:r>
          <a:r>
            <a:rPr lang="nl-NL" sz="1600" dirty="0"/>
            <a:t> </a:t>
          </a:r>
          <a:r>
            <a:rPr lang="nl-NL" sz="1600" dirty="0" err="1"/>
            <a:t>kidney</a:t>
          </a:r>
          <a:r>
            <a:rPr lang="nl-NL" sz="1600" dirty="0"/>
            <a:t> </a:t>
          </a:r>
          <a:r>
            <a:rPr lang="nl-NL" sz="1600" dirty="0" err="1"/>
            <a:t>function</a:t>
          </a:r>
          <a:r>
            <a:rPr lang="nl-NL" sz="1600" dirty="0"/>
            <a:t>; </a:t>
          </a:r>
          <a:r>
            <a:rPr lang="nl-NL" sz="1600" dirty="0" err="1"/>
            <a:t>eGFR</a:t>
          </a:r>
          <a:r>
            <a:rPr lang="nl-NL" sz="1600" dirty="0"/>
            <a:t> &lt;25 ml/min/1.73m</a:t>
          </a:r>
          <a:r>
            <a:rPr lang="nl-NL" sz="1600" baseline="30000" dirty="0"/>
            <a:t>2</a:t>
          </a:r>
        </a:p>
        <a:p>
          <a:pPr marL="271463" indent="0" algn="l">
            <a:lnSpc>
              <a:spcPct val="90000"/>
            </a:lnSpc>
            <a:spcBef>
              <a:spcPts val="600"/>
            </a:spcBef>
            <a:spcAft>
              <a:spcPts val="600"/>
            </a:spcAft>
          </a:pPr>
          <a:r>
            <a:rPr lang="nl-NL" sz="1600" baseline="0" dirty="0"/>
            <a:t>or 2) </a:t>
          </a:r>
          <a:r>
            <a:rPr lang="nl-NL" sz="1600" baseline="0" dirty="0" err="1"/>
            <a:t>patients</a:t>
          </a:r>
          <a:r>
            <a:rPr lang="nl-NL" sz="1600" baseline="0" dirty="0"/>
            <a:t> on </a:t>
          </a:r>
          <a:r>
            <a:rPr lang="nl-NL" sz="1600" baseline="0" dirty="0" err="1"/>
            <a:t>dialysis</a:t>
          </a:r>
          <a:endParaRPr lang="nl-NL" sz="1600" baseline="0" dirty="0"/>
        </a:p>
        <a:p>
          <a:pPr marL="271463" indent="0" algn="l">
            <a:lnSpc>
              <a:spcPct val="90000"/>
            </a:lnSpc>
            <a:spcBef>
              <a:spcPts val="600"/>
            </a:spcBef>
            <a:spcAft>
              <a:spcPts val="600"/>
            </a:spcAft>
          </a:pPr>
          <a:r>
            <a:rPr lang="nl-NL" sz="1600" baseline="0" dirty="0"/>
            <a:t>or 3) </a:t>
          </a:r>
          <a:r>
            <a:rPr lang="nl-NL" sz="1600" baseline="0" dirty="0" err="1"/>
            <a:t>kidney</a:t>
          </a:r>
          <a:r>
            <a:rPr lang="nl-NL" sz="1600" baseline="0" dirty="0"/>
            <a:t> transplant </a:t>
          </a:r>
          <a:r>
            <a:rPr lang="nl-NL" sz="1600" baseline="0" dirty="0" err="1"/>
            <a:t>recipients</a:t>
          </a:r>
          <a:r>
            <a:rPr lang="nl-NL" sz="1600" baseline="0" dirty="0"/>
            <a:t> </a:t>
          </a:r>
          <a:r>
            <a:rPr lang="nl-NL" sz="1600" baseline="0" dirty="0" err="1"/>
            <a:t>with</a:t>
          </a:r>
          <a:r>
            <a:rPr lang="nl-NL" sz="1600" baseline="0" dirty="0"/>
            <a:t> </a:t>
          </a:r>
          <a:r>
            <a:rPr lang="nl-NL" sz="1600" baseline="0" dirty="0" err="1"/>
            <a:t>an</a:t>
          </a:r>
          <a:r>
            <a:rPr lang="nl-NL" sz="1600" baseline="0" dirty="0"/>
            <a:t> </a:t>
          </a:r>
          <a:r>
            <a:rPr lang="nl-NL" sz="1600" dirty="0" err="1"/>
            <a:t>eGFR</a:t>
          </a:r>
          <a:r>
            <a:rPr lang="nl-NL" sz="1600" dirty="0"/>
            <a:t> &lt;45 ml/min/1.73m</a:t>
          </a:r>
          <a:r>
            <a:rPr lang="nl-NL" sz="1600" baseline="30000" dirty="0"/>
            <a:t>2</a:t>
          </a:r>
          <a:endParaRPr lang="nl-NL" sz="1600" dirty="0"/>
        </a:p>
      </dgm:t>
    </dgm:pt>
    <dgm:pt modelId="{4BB63909-FCBD-4BC4-BB3C-7D92D539976E}" type="sibTrans" cxnId="{14DA5066-47D4-42E0-80AF-8D87B0BAE5ED}">
      <dgm:prSet/>
      <dgm:spPr/>
      <dgm:t>
        <a:bodyPr/>
        <a:lstStyle/>
        <a:p>
          <a:endParaRPr lang="nl-NL"/>
        </a:p>
      </dgm:t>
    </dgm:pt>
    <dgm:pt modelId="{7D78F97B-298A-443F-AC82-335AAFABF234}" type="parTrans" cxnId="{14DA5066-47D4-42E0-80AF-8D87B0BAE5ED}">
      <dgm:prSet/>
      <dgm:spPr/>
      <dgm:t>
        <a:bodyPr/>
        <a:lstStyle/>
        <a:p>
          <a:endParaRPr lang="nl-NL"/>
        </a:p>
      </dgm:t>
    </dgm:pt>
    <dgm:pt modelId="{87A5DB03-5C91-4285-8293-C49CA671C984}" type="pres">
      <dgm:prSet presAssocID="{361B7134-1A9B-4F8C-BC77-83888E6960BB}" presName="linearFlow" presStyleCnt="0">
        <dgm:presLayoutVars>
          <dgm:dir/>
          <dgm:resizeHandles val="exact"/>
        </dgm:presLayoutVars>
      </dgm:prSet>
      <dgm:spPr/>
    </dgm:pt>
    <dgm:pt modelId="{15E3CD83-C240-4B77-9257-A5E4F8DD95D9}" type="pres">
      <dgm:prSet presAssocID="{69F209E6-5CF4-4421-9A26-82511D267798}" presName="composite" presStyleCnt="0"/>
      <dgm:spPr/>
    </dgm:pt>
    <dgm:pt modelId="{ED721D35-D424-4EDE-966B-5B8E7F45C0F6}" type="pres">
      <dgm:prSet presAssocID="{69F209E6-5CF4-4421-9A26-82511D267798}" presName="imgShp" presStyleLbl="fgImgPlace1" presStyleIdx="0" presStyleCnt="2" custScaleX="8862" custScaleY="39733" custLinFactY="26643" custLinFactNeighborX="92065" custLinFactNeighborY="100000"/>
      <dgm:spPr/>
    </dgm:pt>
    <dgm:pt modelId="{87C3BEC4-831D-4EB3-9BB2-2780E1910C55}" type="pres">
      <dgm:prSet presAssocID="{69F209E6-5CF4-4421-9A26-82511D267798}" presName="txShp" presStyleLbl="node1" presStyleIdx="0" presStyleCnt="2" custScaleX="110737" custLinFactNeighborX="11173" custLinFactNeighborY="-189">
        <dgm:presLayoutVars>
          <dgm:bulletEnabled val="1"/>
        </dgm:presLayoutVars>
      </dgm:prSet>
      <dgm:spPr/>
    </dgm:pt>
    <dgm:pt modelId="{084D9458-EA54-40BB-8D89-885FFCF87EE3}" type="pres">
      <dgm:prSet presAssocID="{4BB63909-FCBD-4BC4-BB3C-7D92D539976E}" presName="spacing" presStyleCnt="0"/>
      <dgm:spPr/>
    </dgm:pt>
    <dgm:pt modelId="{94AC3F1D-2A6F-48FA-A042-1D3F687E8A53}" type="pres">
      <dgm:prSet presAssocID="{07F85A89-7482-4AE0-A0DC-BAEC12D45A9B}" presName="composite" presStyleCnt="0"/>
      <dgm:spPr/>
    </dgm:pt>
    <dgm:pt modelId="{20884C4B-FBCE-4865-9544-569674EB562A}" type="pres">
      <dgm:prSet presAssocID="{07F85A89-7482-4AE0-A0DC-BAEC12D45A9B}" presName="imgShp" presStyleLbl="fgImgPlace1" presStyleIdx="1" presStyleCnt="2" custLinFactNeighborX="602" custLinFactNeighborY="970"/>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7AAD70EB-588A-4213-9FAD-767145E6C4E4}" type="pres">
      <dgm:prSet presAssocID="{07F85A89-7482-4AE0-A0DC-BAEC12D45A9B}" presName="txShp" presStyleLbl="node1" presStyleIdx="1" presStyleCnt="2" custScaleX="112903" custLinFactNeighborX="6936" custLinFactNeighborY="189">
        <dgm:presLayoutVars>
          <dgm:bulletEnabled val="1"/>
        </dgm:presLayoutVars>
      </dgm:prSet>
      <dgm:spPr/>
    </dgm:pt>
  </dgm:ptLst>
  <dgm:cxnLst>
    <dgm:cxn modelId="{D6597834-58A2-4898-95E7-87EC02036938}" type="presOf" srcId="{07F85A89-7482-4AE0-A0DC-BAEC12D45A9B}" destId="{7AAD70EB-588A-4213-9FAD-767145E6C4E4}" srcOrd="0" destOrd="0" presId="urn:microsoft.com/office/officeart/2005/8/layout/vList3"/>
    <dgm:cxn modelId="{14DA5066-47D4-42E0-80AF-8D87B0BAE5ED}" srcId="{361B7134-1A9B-4F8C-BC77-83888E6960BB}" destId="{69F209E6-5CF4-4421-9A26-82511D267798}" srcOrd="0" destOrd="0" parTransId="{7D78F97B-298A-443F-AC82-335AAFABF234}" sibTransId="{4BB63909-FCBD-4BC4-BB3C-7D92D539976E}"/>
    <dgm:cxn modelId="{AC7442C1-77CE-4878-9750-FD47F5328191}" srcId="{361B7134-1A9B-4F8C-BC77-83888E6960BB}" destId="{07F85A89-7482-4AE0-A0DC-BAEC12D45A9B}" srcOrd="1" destOrd="0" parTransId="{F28EE751-13C6-4FD7-B21B-4D2921C869FF}" sibTransId="{A504DA1B-27C8-4766-89CC-CD41845CEE97}"/>
    <dgm:cxn modelId="{1B4BDDE1-8629-49FC-B1FE-F42812393BE2}" type="presOf" srcId="{69F209E6-5CF4-4421-9A26-82511D267798}" destId="{87C3BEC4-831D-4EB3-9BB2-2780E1910C55}" srcOrd="0" destOrd="0" presId="urn:microsoft.com/office/officeart/2005/8/layout/vList3"/>
    <dgm:cxn modelId="{77501EFB-880F-4113-BD6C-CEDFCFD87CA8}" type="presOf" srcId="{361B7134-1A9B-4F8C-BC77-83888E6960BB}" destId="{87A5DB03-5C91-4285-8293-C49CA671C984}" srcOrd="0" destOrd="0" presId="urn:microsoft.com/office/officeart/2005/8/layout/vList3"/>
    <dgm:cxn modelId="{F4DBF9FF-8074-4585-ACDF-168EE517C34D}" type="presParOf" srcId="{87A5DB03-5C91-4285-8293-C49CA671C984}" destId="{15E3CD83-C240-4B77-9257-A5E4F8DD95D9}" srcOrd="0" destOrd="0" presId="urn:microsoft.com/office/officeart/2005/8/layout/vList3"/>
    <dgm:cxn modelId="{686B755D-79CC-4C22-81B9-065217D79A4A}" type="presParOf" srcId="{15E3CD83-C240-4B77-9257-A5E4F8DD95D9}" destId="{ED721D35-D424-4EDE-966B-5B8E7F45C0F6}" srcOrd="0" destOrd="0" presId="urn:microsoft.com/office/officeart/2005/8/layout/vList3"/>
    <dgm:cxn modelId="{EFB770E9-F405-474B-9D76-2157B8674927}" type="presParOf" srcId="{15E3CD83-C240-4B77-9257-A5E4F8DD95D9}" destId="{87C3BEC4-831D-4EB3-9BB2-2780E1910C55}" srcOrd="1" destOrd="0" presId="urn:microsoft.com/office/officeart/2005/8/layout/vList3"/>
    <dgm:cxn modelId="{9E778465-AFBD-44D8-B89A-BB5F782C6306}" type="presParOf" srcId="{87A5DB03-5C91-4285-8293-C49CA671C984}" destId="{084D9458-EA54-40BB-8D89-885FFCF87EE3}" srcOrd="1" destOrd="0" presId="urn:microsoft.com/office/officeart/2005/8/layout/vList3"/>
    <dgm:cxn modelId="{EAEA7EF9-197E-4DB2-AFD3-B68BFAA7796A}" type="presParOf" srcId="{87A5DB03-5C91-4285-8293-C49CA671C984}" destId="{94AC3F1D-2A6F-48FA-A042-1D3F687E8A53}" srcOrd="2" destOrd="0" presId="urn:microsoft.com/office/officeart/2005/8/layout/vList3"/>
    <dgm:cxn modelId="{AE1D36FB-3A25-420A-A732-1FDBFB58DC6B}" type="presParOf" srcId="{94AC3F1D-2A6F-48FA-A042-1D3F687E8A53}" destId="{20884C4B-FBCE-4865-9544-569674EB562A}" srcOrd="0" destOrd="0" presId="urn:microsoft.com/office/officeart/2005/8/layout/vList3"/>
    <dgm:cxn modelId="{A6C43E0F-0255-4A1D-A296-5384617C0F2F}" type="presParOf" srcId="{94AC3F1D-2A6F-48FA-A042-1D3F687E8A53}" destId="{7AAD70EB-588A-4213-9FAD-767145E6C4E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3BEC4-831D-4EB3-9BB2-2780E1910C55}">
      <dsp:nvSpPr>
        <dsp:cNvPr id="0" name=""/>
        <dsp:cNvSpPr/>
      </dsp:nvSpPr>
      <dsp:spPr>
        <a:xfrm rot="10800000">
          <a:off x="2073035" y="6"/>
          <a:ext cx="7407016" cy="1747303"/>
        </a:xfrm>
        <a:prstGeom prst="homePlat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0512" tIns="76200" rIns="142240" bIns="76200" numCol="1" spcCol="1270" anchor="ctr" anchorCtr="0">
          <a:noAutofit/>
        </a:bodyPr>
        <a:lstStyle/>
        <a:p>
          <a:pPr marL="271463" lvl="0" indent="0" algn="l" defTabSz="889000">
            <a:lnSpc>
              <a:spcPct val="90000"/>
            </a:lnSpc>
            <a:spcBef>
              <a:spcPct val="0"/>
            </a:spcBef>
            <a:spcAft>
              <a:spcPts val="1200"/>
            </a:spcAft>
            <a:buNone/>
          </a:pPr>
          <a:r>
            <a:rPr lang="nl-NL" sz="2000" kern="1200" dirty="0"/>
            <a:t>In </a:t>
          </a:r>
          <a:r>
            <a:rPr lang="nl-NL" sz="2000" kern="1200" dirty="0" err="1"/>
            <a:t>total</a:t>
          </a:r>
          <a:r>
            <a:rPr lang="nl-NL" sz="2000" kern="1200" dirty="0"/>
            <a:t> n≃1500-2000 (</a:t>
          </a:r>
          <a:r>
            <a:rPr lang="nl-NL" sz="2000" kern="1200" dirty="0" err="1"/>
            <a:t>endpoint</a:t>
          </a:r>
          <a:r>
            <a:rPr lang="nl-NL" sz="2000" kern="1200" dirty="0"/>
            <a:t> </a:t>
          </a:r>
          <a:r>
            <a:rPr lang="nl-NL" sz="2000" kern="1200" dirty="0" err="1"/>
            <a:t>driven</a:t>
          </a:r>
          <a:r>
            <a:rPr lang="nl-NL" sz="2000" kern="1200" dirty="0"/>
            <a:t>, n=468)</a:t>
          </a:r>
        </a:p>
        <a:p>
          <a:pPr marL="271463" lvl="0" indent="0" algn="l" defTabSz="889000">
            <a:lnSpc>
              <a:spcPct val="90000"/>
            </a:lnSpc>
            <a:spcBef>
              <a:spcPts val="600"/>
            </a:spcBef>
            <a:spcAft>
              <a:spcPts val="600"/>
            </a:spcAft>
            <a:buNone/>
          </a:pPr>
          <a:r>
            <a:rPr lang="nl-NL" sz="1600" kern="1200" dirty="0"/>
            <a:t>or 1) </a:t>
          </a:r>
          <a:r>
            <a:rPr lang="nl-NL" sz="1600" kern="1200" dirty="0" err="1"/>
            <a:t>severely</a:t>
          </a:r>
          <a:r>
            <a:rPr lang="nl-NL" sz="1600" kern="1200" dirty="0"/>
            <a:t> </a:t>
          </a:r>
          <a:r>
            <a:rPr lang="nl-NL" sz="1600" kern="1200" dirty="0" err="1"/>
            <a:t>impaired</a:t>
          </a:r>
          <a:r>
            <a:rPr lang="nl-NL" sz="1600" kern="1200" dirty="0"/>
            <a:t> </a:t>
          </a:r>
          <a:r>
            <a:rPr lang="nl-NL" sz="1600" kern="1200" dirty="0" err="1"/>
            <a:t>kidney</a:t>
          </a:r>
          <a:r>
            <a:rPr lang="nl-NL" sz="1600" kern="1200" dirty="0"/>
            <a:t> </a:t>
          </a:r>
          <a:r>
            <a:rPr lang="nl-NL" sz="1600" kern="1200" dirty="0" err="1"/>
            <a:t>function</a:t>
          </a:r>
          <a:r>
            <a:rPr lang="nl-NL" sz="1600" kern="1200" dirty="0"/>
            <a:t>; </a:t>
          </a:r>
          <a:r>
            <a:rPr lang="nl-NL" sz="1600" kern="1200" dirty="0" err="1"/>
            <a:t>eGFR</a:t>
          </a:r>
          <a:r>
            <a:rPr lang="nl-NL" sz="1600" kern="1200" dirty="0"/>
            <a:t> &lt;25 ml/min/1.73m</a:t>
          </a:r>
          <a:r>
            <a:rPr lang="nl-NL" sz="1600" kern="1200" baseline="30000" dirty="0"/>
            <a:t>2</a:t>
          </a:r>
        </a:p>
        <a:p>
          <a:pPr marL="271463" lvl="0" indent="0" algn="l" defTabSz="889000">
            <a:lnSpc>
              <a:spcPct val="90000"/>
            </a:lnSpc>
            <a:spcBef>
              <a:spcPts val="600"/>
            </a:spcBef>
            <a:spcAft>
              <a:spcPts val="600"/>
            </a:spcAft>
            <a:buNone/>
          </a:pPr>
          <a:r>
            <a:rPr lang="nl-NL" sz="1600" kern="1200" baseline="0" dirty="0"/>
            <a:t>or 2) </a:t>
          </a:r>
          <a:r>
            <a:rPr lang="nl-NL" sz="1600" kern="1200" baseline="0" dirty="0" err="1"/>
            <a:t>patients</a:t>
          </a:r>
          <a:r>
            <a:rPr lang="nl-NL" sz="1600" kern="1200" baseline="0" dirty="0"/>
            <a:t> on </a:t>
          </a:r>
          <a:r>
            <a:rPr lang="nl-NL" sz="1600" kern="1200" baseline="0" dirty="0" err="1"/>
            <a:t>dialysis</a:t>
          </a:r>
          <a:endParaRPr lang="nl-NL" sz="1600" kern="1200" baseline="0" dirty="0"/>
        </a:p>
        <a:p>
          <a:pPr marL="271463" lvl="0" indent="0" algn="l" defTabSz="889000">
            <a:lnSpc>
              <a:spcPct val="90000"/>
            </a:lnSpc>
            <a:spcBef>
              <a:spcPts val="600"/>
            </a:spcBef>
            <a:spcAft>
              <a:spcPts val="600"/>
            </a:spcAft>
            <a:buNone/>
          </a:pPr>
          <a:r>
            <a:rPr lang="nl-NL" sz="1600" kern="1200" baseline="0" dirty="0"/>
            <a:t>or 3) </a:t>
          </a:r>
          <a:r>
            <a:rPr lang="nl-NL" sz="1600" kern="1200" baseline="0" dirty="0" err="1"/>
            <a:t>kidney</a:t>
          </a:r>
          <a:r>
            <a:rPr lang="nl-NL" sz="1600" kern="1200" baseline="0" dirty="0"/>
            <a:t> transplant </a:t>
          </a:r>
          <a:r>
            <a:rPr lang="nl-NL" sz="1600" kern="1200" baseline="0" dirty="0" err="1"/>
            <a:t>recipients</a:t>
          </a:r>
          <a:r>
            <a:rPr lang="nl-NL" sz="1600" kern="1200" baseline="0" dirty="0"/>
            <a:t> </a:t>
          </a:r>
          <a:r>
            <a:rPr lang="nl-NL" sz="1600" kern="1200" baseline="0" dirty="0" err="1"/>
            <a:t>with</a:t>
          </a:r>
          <a:r>
            <a:rPr lang="nl-NL" sz="1600" kern="1200" baseline="0" dirty="0"/>
            <a:t> </a:t>
          </a:r>
          <a:r>
            <a:rPr lang="nl-NL" sz="1600" kern="1200" baseline="0" dirty="0" err="1"/>
            <a:t>an</a:t>
          </a:r>
          <a:r>
            <a:rPr lang="nl-NL" sz="1600" kern="1200" baseline="0" dirty="0"/>
            <a:t> </a:t>
          </a:r>
          <a:r>
            <a:rPr lang="nl-NL" sz="1600" kern="1200" dirty="0" err="1"/>
            <a:t>eGFR</a:t>
          </a:r>
          <a:r>
            <a:rPr lang="nl-NL" sz="1600" kern="1200" dirty="0"/>
            <a:t> &lt;45 ml/min/1.73m</a:t>
          </a:r>
          <a:r>
            <a:rPr lang="nl-NL" sz="1600" kern="1200" baseline="30000" dirty="0"/>
            <a:t>2</a:t>
          </a:r>
          <a:endParaRPr lang="nl-NL" sz="1600" kern="1200" dirty="0"/>
        </a:p>
      </dsp:txBody>
      <dsp:txXfrm rot="10800000">
        <a:off x="2509861" y="6"/>
        <a:ext cx="6970190" cy="1747303"/>
      </dsp:txXfrm>
    </dsp:sp>
    <dsp:sp modelId="{ED721D35-D424-4EDE-966B-5B8E7F45C0F6}">
      <dsp:nvSpPr>
        <dsp:cNvPr id="0" name=""/>
        <dsp:cNvSpPr/>
      </dsp:nvSpPr>
      <dsp:spPr>
        <a:xfrm>
          <a:off x="3216013" y="2742669"/>
          <a:ext cx="154846" cy="694255"/>
        </a:xfrm>
        <a:prstGeom prst="ellipse">
          <a:avLst/>
        </a:prstGeom>
        <a:solidFill>
          <a:schemeClr val="accent2">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AD70EB-588A-4213-9FAD-767145E6C4E4}">
      <dsp:nvSpPr>
        <dsp:cNvPr id="0" name=""/>
        <dsp:cNvSpPr/>
      </dsp:nvSpPr>
      <dsp:spPr>
        <a:xfrm rot="10800000">
          <a:off x="1938250" y="2275415"/>
          <a:ext cx="7551896" cy="1747303"/>
        </a:xfrm>
        <a:prstGeom prst="homePlat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0512" tIns="76200" rIns="142240" bIns="76200" numCol="1" spcCol="1270" anchor="ctr" anchorCtr="0">
          <a:noAutofit/>
        </a:bodyPr>
        <a:lstStyle/>
        <a:p>
          <a:pPr marL="271463" lvl="0" indent="0" algn="l" defTabSz="889000">
            <a:lnSpc>
              <a:spcPct val="90000"/>
            </a:lnSpc>
            <a:spcBef>
              <a:spcPts val="0"/>
            </a:spcBef>
            <a:spcAft>
              <a:spcPts val="1200"/>
            </a:spcAft>
            <a:buNone/>
          </a:pPr>
          <a:r>
            <a:rPr lang="nl-NL" sz="2000" kern="1200" dirty="0" err="1"/>
            <a:t>Endpoints</a:t>
          </a:r>
          <a:endParaRPr lang="nl-NL" sz="2000" kern="1200" dirty="0"/>
        </a:p>
        <a:p>
          <a:pPr marL="271463" lvl="0" indent="0" algn="l" defTabSz="889000">
            <a:lnSpc>
              <a:spcPct val="90000"/>
            </a:lnSpc>
            <a:spcBef>
              <a:spcPts val="0"/>
            </a:spcBef>
            <a:spcAft>
              <a:spcPts val="600"/>
            </a:spcAft>
            <a:buNone/>
          </a:pPr>
          <a:r>
            <a:rPr lang="nl-NL" sz="1500" kern="1200" dirty="0"/>
            <a:t>1) </a:t>
          </a:r>
          <a:r>
            <a:rPr lang="nl-NL" sz="1500" kern="1200" dirty="0" err="1"/>
            <a:t>Composite</a:t>
          </a:r>
          <a:r>
            <a:rPr lang="nl-NL" sz="1500" kern="1200" dirty="0"/>
            <a:t> of </a:t>
          </a:r>
          <a:r>
            <a:rPr lang="nl-NL" sz="1500" kern="1200" dirty="0" err="1"/>
            <a:t>incidence</a:t>
          </a:r>
          <a:r>
            <a:rPr lang="nl-NL" sz="1500" kern="1200" dirty="0"/>
            <a:t> </a:t>
          </a:r>
          <a:r>
            <a:rPr lang="nl-NL" sz="1500" kern="1200" dirty="0" err="1"/>
            <a:t>kidney</a:t>
          </a:r>
          <a:r>
            <a:rPr lang="nl-NL" sz="1500" kern="1200" dirty="0"/>
            <a:t> failure, HF </a:t>
          </a:r>
          <a:r>
            <a:rPr lang="nl-NL" sz="1500" kern="1200" dirty="0" err="1"/>
            <a:t>hospitalization</a:t>
          </a:r>
          <a:r>
            <a:rPr lang="nl-NL" sz="1500" kern="1200" dirty="0"/>
            <a:t>, </a:t>
          </a:r>
          <a:r>
            <a:rPr lang="nl-NL" sz="1500" kern="1200" dirty="0" err="1"/>
            <a:t>mortality</a:t>
          </a:r>
          <a:endParaRPr lang="nl-NL" sz="1500" kern="1200" dirty="0"/>
        </a:p>
        <a:p>
          <a:pPr marL="271463" lvl="0" indent="0" algn="l" defTabSz="889000">
            <a:lnSpc>
              <a:spcPct val="90000"/>
            </a:lnSpc>
            <a:spcBef>
              <a:spcPts val="0"/>
            </a:spcBef>
            <a:spcAft>
              <a:spcPts val="600"/>
            </a:spcAft>
            <a:buNone/>
          </a:pPr>
          <a:r>
            <a:rPr lang="nl-NL" sz="1500" kern="1200" dirty="0"/>
            <a:t>2a) </a:t>
          </a:r>
          <a:r>
            <a:rPr lang="nl-NL" sz="1500" kern="1200" dirty="0" err="1"/>
            <a:t>Incidence</a:t>
          </a:r>
          <a:r>
            <a:rPr lang="nl-NL" sz="1500" kern="1200" dirty="0"/>
            <a:t> of </a:t>
          </a:r>
          <a:r>
            <a:rPr lang="nl-NL" sz="1500" kern="1200" dirty="0" err="1"/>
            <a:t>each</a:t>
          </a:r>
          <a:r>
            <a:rPr lang="nl-NL" sz="1500" kern="1200" dirty="0"/>
            <a:t> </a:t>
          </a:r>
          <a:r>
            <a:rPr lang="nl-NL" sz="1500" kern="1200" dirty="0" err="1"/>
            <a:t>compontent</a:t>
          </a:r>
          <a:r>
            <a:rPr lang="nl-NL" sz="1500" kern="1200" dirty="0"/>
            <a:t> in </a:t>
          </a:r>
          <a:r>
            <a:rPr lang="nl-NL" sz="1500" kern="1200" dirty="0" err="1"/>
            <a:t>the</a:t>
          </a:r>
          <a:r>
            <a:rPr lang="nl-NL" sz="1500" kern="1200" dirty="0"/>
            <a:t> overall </a:t>
          </a:r>
          <a:r>
            <a:rPr lang="nl-NL" sz="1500" kern="1200" dirty="0" err="1"/>
            <a:t>population</a:t>
          </a:r>
          <a:endParaRPr lang="nl-NL" sz="1500" kern="1200" dirty="0"/>
        </a:p>
        <a:p>
          <a:pPr marL="271463" lvl="0" indent="0" algn="l" defTabSz="889000">
            <a:lnSpc>
              <a:spcPct val="90000"/>
            </a:lnSpc>
            <a:spcBef>
              <a:spcPts val="0"/>
            </a:spcBef>
            <a:spcAft>
              <a:spcPts val="600"/>
            </a:spcAft>
            <a:buNone/>
          </a:pPr>
          <a:r>
            <a:rPr lang="nl-NL" sz="1500" kern="1200" dirty="0"/>
            <a:t>2b) </a:t>
          </a:r>
          <a:r>
            <a:rPr lang="nl-NL" sz="1500" kern="1200" dirty="0" err="1"/>
            <a:t>Incidence</a:t>
          </a:r>
          <a:r>
            <a:rPr lang="nl-NL" sz="1500" kern="1200" dirty="0"/>
            <a:t> of </a:t>
          </a:r>
          <a:r>
            <a:rPr lang="nl-NL" sz="1500" kern="1200" dirty="0" err="1"/>
            <a:t>compostie</a:t>
          </a:r>
          <a:r>
            <a:rPr lang="nl-NL" sz="1500" kern="1200" dirty="0"/>
            <a:t> in </a:t>
          </a:r>
          <a:r>
            <a:rPr lang="nl-NL" sz="1500" kern="1200" dirty="0" err="1"/>
            <a:t>each</a:t>
          </a:r>
          <a:r>
            <a:rPr lang="nl-NL" sz="1500" kern="1200" dirty="0"/>
            <a:t> </a:t>
          </a:r>
          <a:r>
            <a:rPr lang="nl-NL" sz="1500" kern="1200" dirty="0" err="1"/>
            <a:t>subgroup</a:t>
          </a:r>
          <a:endParaRPr lang="nl-NL" sz="1500" kern="1200" dirty="0"/>
        </a:p>
        <a:p>
          <a:pPr marL="271463" lvl="0" indent="0" algn="l" defTabSz="889000">
            <a:lnSpc>
              <a:spcPct val="90000"/>
            </a:lnSpc>
            <a:spcBef>
              <a:spcPts val="0"/>
            </a:spcBef>
            <a:spcAft>
              <a:spcPts val="600"/>
            </a:spcAft>
            <a:buNone/>
          </a:pPr>
          <a:r>
            <a:rPr lang="nl-NL" sz="1500" kern="1200" dirty="0"/>
            <a:t>2c) Safety &amp; </a:t>
          </a:r>
          <a:r>
            <a:rPr lang="nl-NL" sz="1500" kern="1200" dirty="0" err="1"/>
            <a:t>tolerability</a:t>
          </a:r>
          <a:endParaRPr lang="nl-NL" sz="1500" kern="1200" dirty="0"/>
        </a:p>
      </dsp:txBody>
      <dsp:txXfrm rot="10800000">
        <a:off x="2375076" y="2275415"/>
        <a:ext cx="7115070" cy="1747303"/>
      </dsp:txXfrm>
    </dsp:sp>
    <dsp:sp modelId="{20884C4B-FBCE-4865-9544-569674EB562A}">
      <dsp:nvSpPr>
        <dsp:cNvPr id="0" name=""/>
        <dsp:cNvSpPr/>
      </dsp:nvSpPr>
      <dsp:spPr>
        <a:xfrm>
          <a:off x="1042709" y="2275421"/>
          <a:ext cx="1747303" cy="174730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DEFB36-8F05-4F12-8239-9E7E7E9D3208}" type="datetimeFigureOut">
              <a:rPr lang="nl-NL" smtClean="0"/>
              <a:t>27-2-2026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AA65D-AC2E-4D16-B47B-C6134ECADD0B}" type="slidenum">
              <a:rPr lang="nl-NL" smtClean="0"/>
              <a:t>‹nr.›</a:t>
            </a:fld>
            <a:endParaRPr lang="nl-NL"/>
          </a:p>
        </p:txBody>
      </p:sp>
    </p:spTree>
    <p:extLst>
      <p:ext uri="{BB962C8B-B14F-4D97-AF65-F5344CB8AC3E}">
        <p14:creationId xmlns:p14="http://schemas.microsoft.com/office/powerpoint/2010/main" val="2606638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 </a:t>
            </a:r>
            <a:r>
              <a:rPr lang="nl-NL" dirty="0" err="1"/>
              <a:t>would</a:t>
            </a:r>
            <a:r>
              <a:rPr lang="nl-NL" dirty="0"/>
              <a:t> like </a:t>
            </a:r>
            <a:r>
              <a:rPr lang="nl-NL" dirty="0" err="1"/>
              <a:t>to</a:t>
            </a:r>
            <a:r>
              <a:rPr lang="nl-NL" dirty="0"/>
              <a:t> take </a:t>
            </a:r>
            <a:r>
              <a:rPr lang="nl-NL" dirty="0" err="1"/>
              <a:t>this</a:t>
            </a:r>
            <a:r>
              <a:rPr lang="nl-NL" dirty="0"/>
              <a:t> </a:t>
            </a:r>
            <a:r>
              <a:rPr lang="nl-NL" dirty="0" err="1"/>
              <a:t>assignment</a:t>
            </a:r>
            <a:r>
              <a:rPr lang="nl-NL" dirty="0"/>
              <a:t> even </a:t>
            </a:r>
            <a:r>
              <a:rPr lang="nl-NL" dirty="0" err="1"/>
              <a:t>somewhat</a:t>
            </a:r>
            <a:r>
              <a:rPr lang="nl-NL" dirty="0"/>
              <a:t> </a:t>
            </a:r>
            <a:r>
              <a:rPr lang="nl-NL" dirty="0" err="1"/>
              <a:t>broader</a:t>
            </a:r>
            <a:r>
              <a:rPr lang="nl-NL" dirty="0"/>
              <a:t> </a:t>
            </a:r>
            <a:r>
              <a:rPr lang="nl-NL" dirty="0" err="1"/>
              <a:t>and</a:t>
            </a:r>
            <a:r>
              <a:rPr lang="nl-NL" dirty="0"/>
              <a:t> </a:t>
            </a:r>
            <a:r>
              <a:rPr lang="nl-NL" dirty="0" err="1"/>
              <a:t>addres</a:t>
            </a:r>
            <a:r>
              <a:rPr lang="nl-NL" dirty="0"/>
              <a:t> </a:t>
            </a:r>
            <a:r>
              <a:rPr lang="nl-NL" dirty="0" err="1"/>
              <a:t>the</a:t>
            </a:r>
            <a:r>
              <a:rPr lang="nl-NL" dirty="0"/>
              <a:t> question </a:t>
            </a:r>
            <a:r>
              <a:rPr lang="nl-NL" dirty="0" err="1"/>
              <a:t>what</a:t>
            </a:r>
            <a:r>
              <a:rPr lang="nl-NL" dirty="0"/>
              <a:t> </a:t>
            </a:r>
            <a:r>
              <a:rPr lang="nl-NL" dirty="0" err="1"/>
              <a:t>the</a:t>
            </a:r>
            <a:r>
              <a:rPr lang="nl-NL" dirty="0"/>
              <a:t> </a:t>
            </a:r>
            <a:r>
              <a:rPr lang="nl-NL" dirty="0" err="1"/>
              <a:t>value</a:t>
            </a:r>
            <a:r>
              <a:rPr lang="nl-NL" dirty="0"/>
              <a:t> of SGLT2 </a:t>
            </a:r>
            <a:r>
              <a:rPr lang="nl-NL" dirty="0" err="1"/>
              <a:t>inhibitopn</a:t>
            </a:r>
            <a:r>
              <a:rPr lang="nl-NL" dirty="0"/>
              <a:t> is in late stage CKD, </a:t>
            </a:r>
            <a:r>
              <a:rPr lang="nl-NL" dirty="0" err="1"/>
              <a:t>so</a:t>
            </a:r>
            <a:r>
              <a:rPr lang="nl-NL" dirty="0"/>
              <a:t> </a:t>
            </a:r>
            <a:r>
              <a:rPr lang="nl-NL" dirty="0" err="1"/>
              <a:t>not</a:t>
            </a:r>
            <a:r>
              <a:rPr lang="nl-NL" dirty="0"/>
              <a:t> </a:t>
            </a:r>
            <a:r>
              <a:rPr lang="nl-NL" dirty="0" err="1"/>
              <a:t>only</a:t>
            </a:r>
            <a:r>
              <a:rPr lang="nl-NL" dirty="0"/>
              <a:t> </a:t>
            </a:r>
            <a:r>
              <a:rPr lang="nl-NL" dirty="0" err="1"/>
              <a:t>patients</a:t>
            </a:r>
            <a:r>
              <a:rPr lang="nl-NL" dirty="0"/>
              <a:t> </a:t>
            </a:r>
            <a:r>
              <a:rPr lang="nl-NL" dirty="0" err="1"/>
              <a:t>with</a:t>
            </a:r>
            <a:r>
              <a:rPr lang="nl-NL" dirty="0"/>
              <a:t> a </a:t>
            </a:r>
            <a:r>
              <a:rPr lang="nl-NL" dirty="0" err="1"/>
              <a:t>kidney</a:t>
            </a:r>
            <a:r>
              <a:rPr lang="nl-NL" dirty="0"/>
              <a:t> transplant or on </a:t>
            </a:r>
            <a:r>
              <a:rPr lang="nl-NL" dirty="0" err="1"/>
              <a:t>dialysis</a:t>
            </a:r>
            <a:r>
              <a:rPr lang="nl-NL" dirty="0"/>
              <a:t>, but </a:t>
            </a:r>
            <a:r>
              <a:rPr lang="nl-NL" dirty="0" err="1"/>
              <a:t>also</a:t>
            </a:r>
            <a:r>
              <a:rPr lang="nl-NL" dirty="0"/>
              <a:t> </a:t>
            </a:r>
            <a:r>
              <a:rPr lang="nl-NL" dirty="0" err="1"/>
              <a:t>what</a:t>
            </a:r>
            <a:r>
              <a:rPr lang="nl-NL" dirty="0"/>
              <a:t> </a:t>
            </a:r>
            <a:r>
              <a:rPr lang="nl-NL" dirty="0" err="1"/>
              <a:t>their</a:t>
            </a:r>
            <a:r>
              <a:rPr lang="nl-NL" dirty="0"/>
              <a:t> </a:t>
            </a:r>
            <a:r>
              <a:rPr lang="nl-NL" dirty="0" err="1"/>
              <a:t>value</a:t>
            </a:r>
            <a:r>
              <a:rPr lang="nl-NL" dirty="0"/>
              <a:t> is in </a:t>
            </a:r>
            <a:r>
              <a:rPr lang="nl-NL" dirty="0" err="1"/>
              <a:t>patients</a:t>
            </a:r>
            <a:r>
              <a:rPr lang="nl-NL" dirty="0"/>
              <a:t> </a:t>
            </a:r>
            <a:r>
              <a:rPr lang="nl-NL" dirty="0" err="1"/>
              <a:t>with</a:t>
            </a:r>
            <a:r>
              <a:rPr lang="nl-NL" dirty="0"/>
              <a:t> CKD stage G4-5, i.e. a GFR &lt;30 ml/min</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AA65D-AC2E-4D16-B47B-C6134ECADD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376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4AA3E-6C96-43EB-1007-3A322AAEE0A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3E4BEF8-E24B-D5BD-7973-8CD11793AA1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DC89968-3056-1CA6-3E0A-330A6227F6DF}"/>
              </a:ext>
            </a:extLst>
          </p:cNvPr>
          <p:cNvSpPr>
            <a:spLocks noGrp="1"/>
          </p:cNvSpPr>
          <p:nvPr>
            <p:ph type="body" idx="1"/>
          </p:nvPr>
        </p:nvSpPr>
        <p:spPr/>
        <p:txBody>
          <a:bodyPr/>
          <a:lstStyle/>
          <a:p>
            <a:r>
              <a:rPr lang="nl-NL" dirty="0"/>
              <a:t>Effecten bij zowel diabeten</a:t>
            </a:r>
            <a:r>
              <a:rPr lang="nl-NL" baseline="0" dirty="0"/>
              <a:t> als niet-diabeten.</a:t>
            </a:r>
            <a:endParaRPr lang="nl-NL" dirty="0"/>
          </a:p>
        </p:txBody>
      </p:sp>
      <p:sp>
        <p:nvSpPr>
          <p:cNvPr id="4" name="Tijdelijke aanduiding voor dianummer 3">
            <a:extLst>
              <a:ext uri="{FF2B5EF4-FFF2-40B4-BE49-F238E27FC236}">
                <a16:creationId xmlns:a16="http://schemas.microsoft.com/office/drawing/2014/main" id="{BB7EAEB1-8A7B-618A-9A7B-8125A0CAD95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AA65D-AC2E-4D16-B47B-C6134ECADD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774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7A265-4A18-58CD-9B8C-A30C262F94A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5D135D2-E532-E7FA-592C-1D3615DE00B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EE039DB-1D51-5149-2984-AB8037A718B6}"/>
              </a:ext>
            </a:extLst>
          </p:cNvPr>
          <p:cNvSpPr>
            <a:spLocks noGrp="1"/>
          </p:cNvSpPr>
          <p:nvPr>
            <p:ph type="body" idx="1"/>
          </p:nvPr>
        </p:nvSpPr>
        <p:spPr/>
        <p:txBody>
          <a:bodyPr/>
          <a:lstStyle/>
          <a:p>
            <a:r>
              <a:rPr lang="nl-NL" dirty="0"/>
              <a:t>Effecten bij zowel diabeten</a:t>
            </a:r>
            <a:r>
              <a:rPr lang="nl-NL" baseline="0" dirty="0"/>
              <a:t> als niet-diabeten.</a:t>
            </a:r>
            <a:endParaRPr lang="nl-NL" dirty="0"/>
          </a:p>
        </p:txBody>
      </p:sp>
      <p:sp>
        <p:nvSpPr>
          <p:cNvPr id="4" name="Tijdelijke aanduiding voor dianummer 3">
            <a:extLst>
              <a:ext uri="{FF2B5EF4-FFF2-40B4-BE49-F238E27FC236}">
                <a16:creationId xmlns:a16="http://schemas.microsoft.com/office/drawing/2014/main" id="{28F36400-0CD8-E44E-612E-9FBE87BE30D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AA65D-AC2E-4D16-B47B-C6134ECADD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898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Effecten bij zowel diabeten</a:t>
            </a:r>
            <a:r>
              <a:rPr lang="nl-NL" baseline="0" dirty="0"/>
              <a:t> als niet-diabeten.</a:t>
            </a:r>
          </a:p>
          <a:p>
            <a:r>
              <a:rPr lang="en-US" b="0" i="0" dirty="0">
                <a:solidFill>
                  <a:srgbClr val="333333"/>
                </a:solidFill>
                <a:effectLst/>
                <a:latin typeface="Lucida Grande"/>
              </a:rPr>
              <a:t>Quite simply, pleiotropy reflects the fact that most proteins have multiple roles in distinct </a:t>
            </a:r>
            <a:r>
              <a:rPr lang="en-US" b="0" i="0" dirty="0">
                <a:solidFill>
                  <a:srgbClr val="068303"/>
                </a:solidFill>
                <a:effectLst/>
                <a:latin typeface="Lucida Grande"/>
              </a:rPr>
              <a:t>cell</a:t>
            </a:r>
            <a:r>
              <a:rPr lang="en-US" b="0" i="0" dirty="0">
                <a:solidFill>
                  <a:srgbClr val="333333"/>
                </a:solidFill>
                <a:effectLst/>
                <a:latin typeface="Lucida Grande"/>
              </a:rPr>
              <a:t> types; thus, any genetic change that alters gene expression or function can potentially have wide-ranging effects in a variety of tissues</a:t>
            </a:r>
            <a:r>
              <a:rPr lang="nl-NL" b="0" i="0" baseline="0" dirty="0">
                <a:solidFill>
                  <a:srgbClr val="333333"/>
                </a:solidFill>
                <a:effectLst/>
                <a:latin typeface="Lucida Grande"/>
              </a:rPr>
              <a:t> (Nature)</a:t>
            </a:r>
            <a:endParaRPr lang="nl-NL" dirty="0"/>
          </a:p>
        </p:txBody>
      </p:sp>
      <p:sp>
        <p:nvSpPr>
          <p:cNvPr id="4" name="Tijdelijke aanduiding voor dianummer 3"/>
          <p:cNvSpPr>
            <a:spLocks noGrp="1"/>
          </p:cNvSpPr>
          <p:nvPr>
            <p:ph type="sldNum" sz="quarter" idx="10"/>
          </p:nvPr>
        </p:nvSpPr>
        <p:spPr/>
        <p:txBody>
          <a:bodyPr/>
          <a:lstStyle/>
          <a:p>
            <a:fld id="{45FAA65D-AC2E-4D16-B47B-C6134ECADD0B}" type="slidenum">
              <a:rPr lang="nl-NL" smtClean="0"/>
              <a:t>12</a:t>
            </a:fld>
            <a:endParaRPr lang="nl-NL"/>
          </a:p>
        </p:txBody>
      </p:sp>
    </p:spTree>
    <p:extLst>
      <p:ext uri="{BB962C8B-B14F-4D97-AF65-F5344CB8AC3E}">
        <p14:creationId xmlns:p14="http://schemas.microsoft.com/office/powerpoint/2010/main" val="1854765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62810-68A2-FDDA-A30F-2D28EE31857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66441F4-3B90-7F4B-4E6B-57E276CA13E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66B412A-B150-3541-A5D1-878CE033E233}"/>
              </a:ext>
            </a:extLst>
          </p:cNvPr>
          <p:cNvSpPr>
            <a:spLocks noGrp="1"/>
          </p:cNvSpPr>
          <p:nvPr>
            <p:ph type="body" idx="1"/>
          </p:nvPr>
        </p:nvSpPr>
        <p:spPr/>
        <p:txBody>
          <a:bodyPr/>
          <a:lstStyle/>
          <a:p>
            <a:r>
              <a:rPr lang="nl-NL" dirty="0"/>
              <a:t>Effecten bij zowel diabeten</a:t>
            </a:r>
            <a:r>
              <a:rPr lang="nl-NL" baseline="0" dirty="0"/>
              <a:t> als niet-diabeten.</a:t>
            </a:r>
            <a:endParaRPr lang="nl-NL" dirty="0"/>
          </a:p>
        </p:txBody>
      </p:sp>
      <p:sp>
        <p:nvSpPr>
          <p:cNvPr id="4" name="Tijdelijke aanduiding voor dianummer 3">
            <a:extLst>
              <a:ext uri="{FF2B5EF4-FFF2-40B4-BE49-F238E27FC236}">
                <a16:creationId xmlns:a16="http://schemas.microsoft.com/office/drawing/2014/main" id="{9811401A-C4BF-6E60-18FA-01C66DCB937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AA65D-AC2E-4D16-B47B-C6134ECADD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278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F3878-6AA7-9AA7-D152-130851C5D12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B86161F-D7AB-057F-0A2C-D428B874DB6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78CF40C-4DA5-E7A8-085C-A075CF21D4F9}"/>
              </a:ext>
            </a:extLst>
          </p:cNvPr>
          <p:cNvSpPr>
            <a:spLocks noGrp="1"/>
          </p:cNvSpPr>
          <p:nvPr>
            <p:ph type="body" idx="1"/>
          </p:nvPr>
        </p:nvSpPr>
        <p:spPr/>
        <p:txBody>
          <a:bodyPr/>
          <a:lstStyle/>
          <a:p>
            <a:r>
              <a:rPr lang="nl-NL" dirty="0"/>
              <a:t>Effecten bij zowel diabeten</a:t>
            </a:r>
            <a:r>
              <a:rPr lang="nl-NL" baseline="0" dirty="0"/>
              <a:t> als niet-diabeten.</a:t>
            </a:r>
            <a:endParaRPr lang="nl-NL" dirty="0"/>
          </a:p>
        </p:txBody>
      </p:sp>
      <p:sp>
        <p:nvSpPr>
          <p:cNvPr id="4" name="Tijdelijke aanduiding voor dianummer 3">
            <a:extLst>
              <a:ext uri="{FF2B5EF4-FFF2-40B4-BE49-F238E27FC236}">
                <a16:creationId xmlns:a16="http://schemas.microsoft.com/office/drawing/2014/main" id="{E531CE6B-5587-6B09-994A-0719B7325CAA}"/>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AA65D-AC2E-4D16-B47B-C6134ECADD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590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Effecten bij zowel diabeten</a:t>
            </a:r>
            <a:r>
              <a:rPr lang="nl-NL" baseline="0" dirty="0"/>
              <a:t> als niet-diabeten.</a:t>
            </a:r>
            <a:endParaRPr lang="nl-NL" dirty="0"/>
          </a:p>
        </p:txBody>
      </p:sp>
      <p:sp>
        <p:nvSpPr>
          <p:cNvPr id="4" name="Tijdelijke aanduiding voor dianummer 3"/>
          <p:cNvSpPr>
            <a:spLocks noGrp="1"/>
          </p:cNvSpPr>
          <p:nvPr>
            <p:ph type="sldNum" sz="quarter" idx="10"/>
          </p:nvPr>
        </p:nvSpPr>
        <p:spPr/>
        <p:txBody>
          <a:bodyPr/>
          <a:lstStyle/>
          <a:p>
            <a:fld id="{45FAA65D-AC2E-4D16-B47B-C6134ECADD0B}" type="slidenum">
              <a:rPr lang="nl-NL" smtClean="0"/>
              <a:t>16</a:t>
            </a:fld>
            <a:endParaRPr lang="nl-NL"/>
          </a:p>
        </p:txBody>
      </p:sp>
    </p:spTree>
    <p:extLst>
      <p:ext uri="{BB962C8B-B14F-4D97-AF65-F5344CB8AC3E}">
        <p14:creationId xmlns:p14="http://schemas.microsoft.com/office/powerpoint/2010/main" val="794284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C4A0E-A18A-5998-0359-30AAFE56489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F5BAC3F-59A1-39D7-E6E1-318BADD8C91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7413D85-C40A-D9F2-0D2A-85D299B024C6}"/>
              </a:ext>
            </a:extLst>
          </p:cNvPr>
          <p:cNvSpPr>
            <a:spLocks noGrp="1"/>
          </p:cNvSpPr>
          <p:nvPr>
            <p:ph type="body" idx="1"/>
          </p:nvPr>
        </p:nvSpPr>
        <p:spPr/>
        <p:txBody>
          <a:bodyPr/>
          <a:lstStyle/>
          <a:p>
            <a:r>
              <a:rPr lang="nl-NL" dirty="0"/>
              <a:t>Effecten bij zowel diabeten</a:t>
            </a:r>
            <a:r>
              <a:rPr lang="nl-NL" baseline="0" dirty="0"/>
              <a:t> als niet-diabeten.</a:t>
            </a:r>
            <a:endParaRPr lang="nl-NL" dirty="0"/>
          </a:p>
        </p:txBody>
      </p:sp>
      <p:sp>
        <p:nvSpPr>
          <p:cNvPr id="4" name="Tijdelijke aanduiding voor dianummer 3">
            <a:extLst>
              <a:ext uri="{FF2B5EF4-FFF2-40B4-BE49-F238E27FC236}">
                <a16:creationId xmlns:a16="http://schemas.microsoft.com/office/drawing/2014/main" id="{C79CBED7-FE4E-86C8-BD06-C380100C9A47}"/>
              </a:ext>
            </a:extLst>
          </p:cNvPr>
          <p:cNvSpPr>
            <a:spLocks noGrp="1"/>
          </p:cNvSpPr>
          <p:nvPr>
            <p:ph type="sldNum" sz="quarter" idx="10"/>
          </p:nvPr>
        </p:nvSpPr>
        <p:spPr/>
        <p:txBody>
          <a:bodyPr/>
          <a:lstStyle/>
          <a:p>
            <a:fld id="{45FAA65D-AC2E-4D16-B47B-C6134ECADD0B}" type="slidenum">
              <a:rPr lang="nl-NL" smtClean="0"/>
              <a:t>17</a:t>
            </a:fld>
            <a:endParaRPr lang="nl-NL"/>
          </a:p>
        </p:txBody>
      </p:sp>
    </p:spTree>
    <p:extLst>
      <p:ext uri="{BB962C8B-B14F-4D97-AF65-F5344CB8AC3E}">
        <p14:creationId xmlns:p14="http://schemas.microsoft.com/office/powerpoint/2010/main" val="2298554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CF07C-9EC6-7C3F-E14B-1B60A44B260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9E0DFA7-C9A3-EA5E-4E1E-D555290BB6F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A221891-7727-DF5C-59C7-D3E3FD8CFC52}"/>
              </a:ext>
            </a:extLst>
          </p:cNvPr>
          <p:cNvSpPr>
            <a:spLocks noGrp="1"/>
          </p:cNvSpPr>
          <p:nvPr>
            <p:ph type="body" idx="1"/>
          </p:nvPr>
        </p:nvSpPr>
        <p:spPr/>
        <p:txBody>
          <a:bodyPr/>
          <a:lstStyle/>
          <a:p>
            <a:r>
              <a:rPr lang="nl-NL" dirty="0"/>
              <a:t>Effecten bij zowel diabeten</a:t>
            </a:r>
            <a:r>
              <a:rPr lang="nl-NL" baseline="0" dirty="0"/>
              <a:t> als niet-diabeten.</a:t>
            </a:r>
            <a:endParaRPr lang="nl-NL" dirty="0"/>
          </a:p>
        </p:txBody>
      </p:sp>
      <p:sp>
        <p:nvSpPr>
          <p:cNvPr id="4" name="Tijdelijke aanduiding voor dianummer 3">
            <a:extLst>
              <a:ext uri="{FF2B5EF4-FFF2-40B4-BE49-F238E27FC236}">
                <a16:creationId xmlns:a16="http://schemas.microsoft.com/office/drawing/2014/main" id="{4C2C68A8-3A00-D1EE-D68D-4EEC06B062B3}"/>
              </a:ext>
            </a:extLst>
          </p:cNvPr>
          <p:cNvSpPr>
            <a:spLocks noGrp="1"/>
          </p:cNvSpPr>
          <p:nvPr>
            <p:ph type="sldNum" sz="quarter" idx="10"/>
          </p:nvPr>
        </p:nvSpPr>
        <p:spPr/>
        <p:txBody>
          <a:bodyPr/>
          <a:lstStyle/>
          <a:p>
            <a:fld id="{45FAA65D-AC2E-4D16-B47B-C6134ECADD0B}" type="slidenum">
              <a:rPr lang="nl-NL" smtClean="0"/>
              <a:t>18</a:t>
            </a:fld>
            <a:endParaRPr lang="nl-NL"/>
          </a:p>
        </p:txBody>
      </p:sp>
    </p:spTree>
    <p:extLst>
      <p:ext uri="{BB962C8B-B14F-4D97-AF65-F5344CB8AC3E}">
        <p14:creationId xmlns:p14="http://schemas.microsoft.com/office/powerpoint/2010/main" val="3248535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0F654-0429-D9B2-EC22-347C6D31597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BF0C4AD-74C3-12D1-AD48-BC8C049FC35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0C51DD0-77B7-7B8F-5A7D-5928789F3E04}"/>
              </a:ext>
            </a:extLst>
          </p:cNvPr>
          <p:cNvSpPr>
            <a:spLocks noGrp="1"/>
          </p:cNvSpPr>
          <p:nvPr>
            <p:ph type="body" idx="1"/>
          </p:nvPr>
        </p:nvSpPr>
        <p:spPr/>
        <p:txBody>
          <a:bodyPr/>
          <a:lstStyle/>
          <a:p>
            <a:r>
              <a:rPr lang="nl-NL" dirty="0"/>
              <a:t>Effecten bij zowel diabeten</a:t>
            </a:r>
            <a:r>
              <a:rPr lang="nl-NL" baseline="0" dirty="0"/>
              <a:t> als niet-diabeten.</a:t>
            </a:r>
            <a:endParaRPr lang="nl-NL" dirty="0"/>
          </a:p>
        </p:txBody>
      </p:sp>
      <p:sp>
        <p:nvSpPr>
          <p:cNvPr id="4" name="Tijdelijke aanduiding voor dianummer 3">
            <a:extLst>
              <a:ext uri="{FF2B5EF4-FFF2-40B4-BE49-F238E27FC236}">
                <a16:creationId xmlns:a16="http://schemas.microsoft.com/office/drawing/2014/main" id="{CA5CBC6F-D7FB-02BB-EE94-F6141A9FA42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AA65D-AC2E-4D16-B47B-C6134ECADD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815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BE284-C005-D726-FD45-3773E6D0C0D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08810C2-A7D9-FFF9-8579-D1EFF3E86B8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B85EA98-364D-06DF-90DA-7DE17C8C22BC}"/>
              </a:ext>
            </a:extLst>
          </p:cNvPr>
          <p:cNvSpPr>
            <a:spLocks noGrp="1"/>
          </p:cNvSpPr>
          <p:nvPr>
            <p:ph type="body" idx="1"/>
          </p:nvPr>
        </p:nvSpPr>
        <p:spPr/>
        <p:txBody>
          <a:bodyPr/>
          <a:lstStyle/>
          <a:p>
            <a:r>
              <a:rPr lang="nl-NL" dirty="0"/>
              <a:t>Effecten bij zowel diabeten</a:t>
            </a:r>
            <a:r>
              <a:rPr lang="nl-NL" baseline="0" dirty="0"/>
              <a:t> als niet-diabeten.</a:t>
            </a:r>
            <a:endParaRPr lang="nl-NL" dirty="0"/>
          </a:p>
        </p:txBody>
      </p:sp>
      <p:sp>
        <p:nvSpPr>
          <p:cNvPr id="4" name="Tijdelijke aanduiding voor dianummer 3">
            <a:extLst>
              <a:ext uri="{FF2B5EF4-FFF2-40B4-BE49-F238E27FC236}">
                <a16:creationId xmlns:a16="http://schemas.microsoft.com/office/drawing/2014/main" id="{AC60B89F-7F95-E31D-F9DE-6265554165FF}"/>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AA65D-AC2E-4D16-B47B-C6134ECADD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685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And</a:t>
            </a:r>
            <a:r>
              <a:rPr lang="nl-NL" dirty="0"/>
              <a:t> </a:t>
            </a:r>
            <a:r>
              <a:rPr lang="nl-NL" dirty="0" err="1"/>
              <a:t>why</a:t>
            </a:r>
            <a:r>
              <a:rPr lang="nl-NL" dirty="0"/>
              <a:t> </a:t>
            </a:r>
            <a:r>
              <a:rPr lang="nl-NL" dirty="0" err="1"/>
              <a:t>would</a:t>
            </a:r>
            <a:r>
              <a:rPr lang="nl-NL" dirty="0"/>
              <a:t> </a:t>
            </a:r>
            <a:r>
              <a:rPr lang="nl-NL" dirty="0" err="1"/>
              <a:t>this</a:t>
            </a:r>
            <a:r>
              <a:rPr lang="nl-NL" dirty="0"/>
              <a:t> topic have </a:t>
            </a:r>
            <a:r>
              <a:rPr lang="nl-NL" dirty="0" err="1"/>
              <a:t>to</a:t>
            </a:r>
            <a:r>
              <a:rPr lang="nl-NL" dirty="0"/>
              <a:t> </a:t>
            </a:r>
            <a:r>
              <a:rPr lang="nl-NL" dirty="0" err="1"/>
              <a:t>be</a:t>
            </a:r>
            <a:r>
              <a:rPr lang="nl-NL" dirty="0"/>
              <a:t> </a:t>
            </a:r>
            <a:r>
              <a:rPr lang="nl-NL" dirty="0" err="1"/>
              <a:t>discussed</a:t>
            </a:r>
            <a:r>
              <a:rPr lang="nl-NL" dirty="0"/>
              <a:t> </a:t>
            </a:r>
            <a:r>
              <a:rPr lang="nl-NL" dirty="0" err="1"/>
              <a:t>separately</a:t>
            </a:r>
            <a:r>
              <a:rPr lang="nl-NL" dirty="0"/>
              <a:t>? But </a:t>
            </a:r>
            <a:r>
              <a:rPr lang="nl-NL" dirty="0" err="1"/>
              <a:t>when</a:t>
            </a:r>
            <a:r>
              <a:rPr lang="nl-NL" dirty="0"/>
              <a:t> in late stage CKD </a:t>
            </a:r>
            <a:r>
              <a:rPr lang="nl-NL" dirty="0" err="1"/>
              <a:t>you</a:t>
            </a:r>
            <a:r>
              <a:rPr lang="nl-NL" dirty="0"/>
              <a:t> have </a:t>
            </a:r>
            <a:r>
              <a:rPr lang="nl-NL" dirty="0" err="1"/>
              <a:t>hardly</a:t>
            </a:r>
            <a:r>
              <a:rPr lang="nl-NL" dirty="0"/>
              <a:t> </a:t>
            </a:r>
            <a:r>
              <a:rPr lang="nl-NL" dirty="0" err="1"/>
              <a:t>any</a:t>
            </a:r>
            <a:r>
              <a:rPr lang="nl-NL" dirty="0"/>
              <a:t> </a:t>
            </a:r>
            <a:r>
              <a:rPr lang="nl-NL" dirty="0" err="1"/>
              <a:t>nephrons</a:t>
            </a:r>
            <a:r>
              <a:rPr lang="nl-NL" dirty="0"/>
              <a:t> </a:t>
            </a:r>
            <a:r>
              <a:rPr lang="nl-NL" dirty="0" err="1"/>
              <a:t>left</a:t>
            </a:r>
            <a:r>
              <a:rPr lang="nl-NL" dirty="0"/>
              <a:t>, </a:t>
            </a:r>
            <a:r>
              <a:rPr lang="nl-NL" dirty="0" err="1"/>
              <a:t>so</a:t>
            </a:r>
            <a:r>
              <a:rPr lang="nl-NL" dirty="0"/>
              <a:t> </a:t>
            </a:r>
            <a:r>
              <a:rPr lang="nl-NL" dirty="0" err="1"/>
              <a:t>hardly</a:t>
            </a:r>
            <a:r>
              <a:rPr lang="nl-NL" dirty="0"/>
              <a:t> </a:t>
            </a:r>
            <a:r>
              <a:rPr lang="nl-NL" dirty="0" err="1"/>
              <a:t>any</a:t>
            </a:r>
            <a:r>
              <a:rPr lang="nl-NL" dirty="0"/>
              <a:t> </a:t>
            </a:r>
            <a:r>
              <a:rPr lang="nl-NL" dirty="0" err="1"/>
              <a:t>tubular</a:t>
            </a:r>
            <a:r>
              <a:rPr lang="nl-NL" dirty="0"/>
              <a:t> SGLT2, </a:t>
            </a:r>
            <a:r>
              <a:rPr lang="nl-NL" dirty="0" err="1"/>
              <a:t>how</a:t>
            </a:r>
            <a:r>
              <a:rPr lang="nl-NL" dirty="0"/>
              <a:t> </a:t>
            </a:r>
            <a:r>
              <a:rPr lang="nl-NL" dirty="0" err="1"/>
              <a:t>could</a:t>
            </a:r>
            <a:r>
              <a:rPr lang="nl-NL" dirty="0"/>
              <a:t> these drugs </a:t>
            </a:r>
            <a:r>
              <a:rPr lang="nl-NL" dirty="0" err="1"/>
              <a:t>be</a:t>
            </a:r>
            <a:r>
              <a:rPr lang="nl-NL" dirty="0"/>
              <a:t> </a:t>
            </a:r>
            <a:r>
              <a:rPr lang="nl-NL" dirty="0" err="1"/>
              <a:t>effective</a:t>
            </a:r>
            <a:r>
              <a:rPr lang="nl-NL" dirty="0"/>
              <a:t>?</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AA65D-AC2E-4D16-B47B-C6134ECADD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594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1E69C-BD63-4E50-E483-121E4BE113D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7020A69-D943-6650-37C7-056198BF528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D326232-408F-CAA3-951F-F1EA68CCE086}"/>
              </a:ext>
            </a:extLst>
          </p:cNvPr>
          <p:cNvSpPr>
            <a:spLocks noGrp="1"/>
          </p:cNvSpPr>
          <p:nvPr>
            <p:ph type="body" idx="1"/>
          </p:nvPr>
        </p:nvSpPr>
        <p:spPr/>
        <p:txBody>
          <a:bodyPr/>
          <a:lstStyle/>
          <a:p>
            <a:r>
              <a:rPr lang="nl-NL" dirty="0"/>
              <a:t>Effecten bij zowel diabeten</a:t>
            </a:r>
            <a:r>
              <a:rPr lang="nl-NL" baseline="0" dirty="0"/>
              <a:t> als niet-diabeten.</a:t>
            </a:r>
            <a:endParaRPr lang="nl-NL" dirty="0"/>
          </a:p>
        </p:txBody>
      </p:sp>
      <p:sp>
        <p:nvSpPr>
          <p:cNvPr id="4" name="Tijdelijke aanduiding voor dianummer 3">
            <a:extLst>
              <a:ext uri="{FF2B5EF4-FFF2-40B4-BE49-F238E27FC236}">
                <a16:creationId xmlns:a16="http://schemas.microsoft.com/office/drawing/2014/main" id="{BE62EF63-E1EF-E663-7FEF-85932204F22A}"/>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AA65D-AC2E-4D16-B47B-C6134ECADD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969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AA65D-AC2E-4D16-B47B-C6134ECADD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414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AA65D-AC2E-4D16-B47B-C6134ECADD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619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Status at screening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6949ED-2009-412C-8208-2BC19D2BAF0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74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F9C88-8813-5CBB-A4B6-70E221EDB96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C066BFE-1A64-2546-D6A5-EC148BAADF0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A07162A-F1B0-B6A9-12D7-54AD3DB0F62E}"/>
              </a:ext>
            </a:extLst>
          </p:cNvPr>
          <p:cNvSpPr>
            <a:spLocks noGrp="1"/>
          </p:cNvSpPr>
          <p:nvPr>
            <p:ph type="body" idx="1"/>
          </p:nvPr>
        </p:nvSpPr>
        <p:spPr/>
        <p:txBody>
          <a:bodyPr/>
          <a:lstStyle/>
          <a:p>
            <a:r>
              <a:rPr lang="nl-NL"/>
              <a:t>Effecten bij zowel diabeten</a:t>
            </a:r>
            <a:r>
              <a:rPr lang="nl-NL" baseline="0"/>
              <a:t> als niet-diabeten.</a:t>
            </a:r>
            <a:endParaRPr lang="nl-NL"/>
          </a:p>
        </p:txBody>
      </p:sp>
      <p:sp>
        <p:nvSpPr>
          <p:cNvPr id="4" name="Tijdelijke aanduiding voor dianummer 3">
            <a:extLst>
              <a:ext uri="{FF2B5EF4-FFF2-40B4-BE49-F238E27FC236}">
                <a16:creationId xmlns:a16="http://schemas.microsoft.com/office/drawing/2014/main" id="{9529A1A4-AA18-708E-B97E-BECBE5AA4E9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AA65D-AC2E-4D16-B47B-C6134ECADD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616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AA65D-AC2E-4D16-B47B-C6134ECADD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959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F860F-1ED2-2AE4-CEBF-49FB1112002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AF1A87E-6CD1-2F66-EDC2-927D947CB91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71BC7A1-5DA3-EF17-2528-81ED282C7F60}"/>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EF666136-60DA-CFB3-0B33-27F63CADBBC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AA65D-AC2E-4D16-B47B-C6134ECADD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956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8F959-3520-98B8-245E-6BD57A7BF6E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C9A967D-8DAA-46F2-3A05-CB40035FEBB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501A2B4-0D7D-A5B3-0F19-1BCEE215906E}"/>
              </a:ext>
            </a:extLst>
          </p:cNvPr>
          <p:cNvSpPr>
            <a:spLocks noGrp="1"/>
          </p:cNvSpPr>
          <p:nvPr>
            <p:ph type="body" idx="1"/>
          </p:nvPr>
        </p:nvSpPr>
        <p:spPr/>
        <p:txBody>
          <a:bodyPr/>
          <a:lstStyle/>
          <a:p>
            <a:r>
              <a:rPr lang="nl-NL"/>
              <a:t>Effecten bij zowel diabeten</a:t>
            </a:r>
            <a:r>
              <a:rPr lang="nl-NL" baseline="0"/>
              <a:t> als niet-diabeten.</a:t>
            </a:r>
            <a:endParaRPr lang="nl-NL"/>
          </a:p>
        </p:txBody>
      </p:sp>
      <p:sp>
        <p:nvSpPr>
          <p:cNvPr id="4" name="Tijdelijke aanduiding voor dianummer 3">
            <a:extLst>
              <a:ext uri="{FF2B5EF4-FFF2-40B4-BE49-F238E27FC236}">
                <a16:creationId xmlns:a16="http://schemas.microsoft.com/office/drawing/2014/main" id="{56311463-7431-76A0-15CD-058627D14B3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AA65D-AC2E-4D16-B47B-C6134ECADD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89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D05D3-F20A-6E80-B820-1D60578A0FC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7FF28C9-6033-6238-0D4E-45FB2A8848A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F280CBC-70E6-D815-9886-BF6D1F0D8565}"/>
              </a:ext>
            </a:extLst>
          </p:cNvPr>
          <p:cNvSpPr>
            <a:spLocks noGrp="1"/>
          </p:cNvSpPr>
          <p:nvPr>
            <p:ph type="body" idx="1"/>
          </p:nvPr>
        </p:nvSpPr>
        <p:spPr/>
        <p:txBody>
          <a:bodyPr/>
          <a:lstStyle/>
          <a:p>
            <a:r>
              <a:rPr lang="nl-NL" dirty="0"/>
              <a:t>Effecten bij zowel diabeten</a:t>
            </a:r>
            <a:r>
              <a:rPr lang="nl-NL" baseline="0" dirty="0"/>
              <a:t> als niet-diabeten.</a:t>
            </a:r>
            <a:endParaRPr lang="nl-NL" dirty="0"/>
          </a:p>
        </p:txBody>
      </p:sp>
      <p:sp>
        <p:nvSpPr>
          <p:cNvPr id="4" name="Tijdelijke aanduiding voor dianummer 3">
            <a:extLst>
              <a:ext uri="{FF2B5EF4-FFF2-40B4-BE49-F238E27FC236}">
                <a16:creationId xmlns:a16="http://schemas.microsoft.com/office/drawing/2014/main" id="{D8AF6EE6-9D45-DA56-36E6-613093FDF624}"/>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AA65D-AC2E-4D16-B47B-C6134ECADD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641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Effecten bij zowel diabeten</a:t>
            </a:r>
            <a:r>
              <a:rPr lang="nl-NL" baseline="0" dirty="0"/>
              <a:t> als niet-diabeten.</a:t>
            </a:r>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AA65D-AC2E-4D16-B47B-C6134ECADD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862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81AFF-F959-0649-D337-DFED76F793A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690F2B4-CF28-8015-BAE7-DA0C6C4F919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16D83E2-E9BB-8D43-BFF3-1EEEDC05C84D}"/>
              </a:ext>
            </a:extLst>
          </p:cNvPr>
          <p:cNvSpPr>
            <a:spLocks noGrp="1"/>
          </p:cNvSpPr>
          <p:nvPr>
            <p:ph type="body" idx="1"/>
          </p:nvPr>
        </p:nvSpPr>
        <p:spPr/>
        <p:txBody>
          <a:bodyPr/>
          <a:lstStyle/>
          <a:p>
            <a:r>
              <a:rPr lang="nl-NL" dirty="0" err="1"/>
              <a:t>Now</a:t>
            </a:r>
            <a:r>
              <a:rPr lang="nl-NL" dirty="0"/>
              <a:t> </a:t>
            </a:r>
            <a:r>
              <a:rPr lang="nl-NL" dirty="0" err="1"/>
              <a:t>let’s</a:t>
            </a:r>
            <a:r>
              <a:rPr lang="nl-NL" dirty="0"/>
              <a:t> review </a:t>
            </a:r>
            <a:r>
              <a:rPr lang="nl-NL" dirty="0" err="1"/>
              <a:t>the</a:t>
            </a:r>
            <a:r>
              <a:rPr lang="nl-NL" dirty="0"/>
              <a:t> landmark studies </a:t>
            </a:r>
            <a:r>
              <a:rPr lang="nl-NL" dirty="0" err="1"/>
              <a:t>that</a:t>
            </a:r>
            <a:r>
              <a:rPr lang="nl-NL" dirty="0"/>
              <a:t> have been </a:t>
            </a:r>
            <a:r>
              <a:rPr lang="nl-NL" dirty="0" err="1"/>
              <a:t>perfomred</a:t>
            </a:r>
            <a:r>
              <a:rPr lang="nl-NL" dirty="0"/>
              <a:t> </a:t>
            </a:r>
            <a:r>
              <a:rPr lang="nl-NL" dirty="0" err="1"/>
              <a:t>with</a:t>
            </a:r>
            <a:r>
              <a:rPr lang="nl-NL" dirty="0"/>
              <a:t> SGLT2i in </a:t>
            </a:r>
            <a:r>
              <a:rPr lang="nl-NL" dirty="0" err="1"/>
              <a:t>patients</a:t>
            </a:r>
            <a:r>
              <a:rPr lang="nl-NL" dirty="0"/>
              <a:t> </a:t>
            </a:r>
            <a:r>
              <a:rPr lang="nl-NL" dirty="0" err="1"/>
              <a:t>with</a:t>
            </a:r>
            <a:r>
              <a:rPr lang="nl-NL" dirty="0"/>
              <a:t> CKD, </a:t>
            </a:r>
            <a:r>
              <a:rPr lang="nl-NL" dirty="0" err="1"/>
              <a:t>whether</a:t>
            </a:r>
            <a:r>
              <a:rPr lang="nl-NL" dirty="0"/>
              <a:t> </a:t>
            </a:r>
            <a:r>
              <a:rPr lang="nl-NL" dirty="0" err="1"/>
              <a:t>there</a:t>
            </a:r>
            <a:r>
              <a:rPr lang="nl-NL" dirty="0"/>
              <a:t> is a </a:t>
            </a:r>
            <a:r>
              <a:rPr lang="nl-NL" dirty="0" err="1"/>
              <a:t>dependency</a:t>
            </a:r>
            <a:r>
              <a:rPr lang="nl-NL" dirty="0"/>
              <a:t> of baseline </a:t>
            </a:r>
            <a:r>
              <a:rPr lang="nl-NL" dirty="0" err="1"/>
              <a:t>eGFR</a:t>
            </a:r>
            <a:endParaRPr lang="nl-NL" dirty="0"/>
          </a:p>
        </p:txBody>
      </p:sp>
      <p:sp>
        <p:nvSpPr>
          <p:cNvPr id="4" name="Tijdelijke aanduiding voor dianummer 3">
            <a:extLst>
              <a:ext uri="{FF2B5EF4-FFF2-40B4-BE49-F238E27FC236}">
                <a16:creationId xmlns:a16="http://schemas.microsoft.com/office/drawing/2014/main" id="{7C3AC228-8E19-F191-7BE8-682BE550D8F9}"/>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AA65D-AC2E-4D16-B47B-C6134ECADD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931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AA65D-AC2E-4D16-B47B-C6134ECADD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86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8E402-ABFB-39A8-A504-A2DCD00B31A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DCE9BB3-3DF8-3327-B990-179775E3803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B1DF73B-C67E-63A7-A2FF-200CFB33166E}"/>
              </a:ext>
            </a:extLst>
          </p:cNvPr>
          <p:cNvSpPr>
            <a:spLocks noGrp="1"/>
          </p:cNvSpPr>
          <p:nvPr>
            <p:ph type="body" idx="1"/>
          </p:nvPr>
        </p:nvSpPr>
        <p:spPr/>
        <p:txBody>
          <a:bodyPr/>
          <a:lstStyle/>
          <a:p>
            <a:r>
              <a:rPr lang="nl-NL" dirty="0"/>
              <a:t>Effecten bij zowel diabeten</a:t>
            </a:r>
            <a:r>
              <a:rPr lang="nl-NL" baseline="0" dirty="0"/>
              <a:t> als niet-diabeten.</a:t>
            </a:r>
            <a:endParaRPr lang="nl-NL" dirty="0"/>
          </a:p>
        </p:txBody>
      </p:sp>
      <p:sp>
        <p:nvSpPr>
          <p:cNvPr id="4" name="Tijdelijke aanduiding voor dianummer 3">
            <a:extLst>
              <a:ext uri="{FF2B5EF4-FFF2-40B4-BE49-F238E27FC236}">
                <a16:creationId xmlns:a16="http://schemas.microsoft.com/office/drawing/2014/main" id="{ECAEC112-23E6-04DA-DDBB-7C01A2F7497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AA65D-AC2E-4D16-B47B-C6134ECADD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776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5ACEE-C53A-6AD0-9DB0-AE4610F96DE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EC0E700-AA42-A982-8C09-372A0022C17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75BF274-781F-FD26-0680-F5FAC51A76EC}"/>
              </a:ext>
            </a:extLst>
          </p:cNvPr>
          <p:cNvSpPr>
            <a:spLocks noGrp="1"/>
          </p:cNvSpPr>
          <p:nvPr>
            <p:ph type="body" idx="1"/>
          </p:nvPr>
        </p:nvSpPr>
        <p:spPr/>
        <p:txBody>
          <a:bodyPr/>
          <a:lstStyle/>
          <a:p>
            <a:r>
              <a:rPr lang="nl-NL" dirty="0"/>
              <a:t>But </a:t>
            </a:r>
            <a:r>
              <a:rPr lang="nl-NL" dirty="0" err="1"/>
              <a:t>this</a:t>
            </a:r>
            <a:r>
              <a:rPr lang="nl-NL" dirty="0"/>
              <a:t> is </a:t>
            </a:r>
            <a:r>
              <a:rPr lang="nl-NL" dirty="0" err="1"/>
              <a:t>the</a:t>
            </a:r>
            <a:r>
              <a:rPr lang="nl-NL" dirty="0"/>
              <a:t> </a:t>
            </a:r>
            <a:r>
              <a:rPr lang="nl-NL" dirty="0" err="1"/>
              <a:t>combined</a:t>
            </a:r>
            <a:r>
              <a:rPr lang="nl-NL" dirty="0"/>
              <a:t> </a:t>
            </a:r>
            <a:r>
              <a:rPr lang="nl-NL" dirty="0" err="1"/>
              <a:t>endpoint</a:t>
            </a:r>
            <a:r>
              <a:rPr lang="nl-NL" dirty="0"/>
              <a:t> of </a:t>
            </a:r>
            <a:r>
              <a:rPr lang="nl-NL" dirty="0" err="1"/>
              <a:t>progression</a:t>
            </a:r>
            <a:r>
              <a:rPr lang="nl-NL" dirty="0"/>
              <a:t> </a:t>
            </a:r>
            <a:r>
              <a:rPr lang="nl-NL" dirty="0" err="1"/>
              <a:t>to</a:t>
            </a:r>
            <a:r>
              <a:rPr lang="nl-NL" dirty="0"/>
              <a:t> </a:t>
            </a:r>
            <a:r>
              <a:rPr lang="nl-NL" dirty="0" err="1"/>
              <a:t>kidney</a:t>
            </a:r>
            <a:r>
              <a:rPr lang="nl-NL" dirty="0"/>
              <a:t> failure or </a:t>
            </a:r>
            <a:r>
              <a:rPr lang="nl-NL" dirty="0" err="1"/>
              <a:t>death</a:t>
            </a:r>
            <a:r>
              <a:rPr lang="nl-NL" dirty="0"/>
              <a:t> </a:t>
            </a:r>
            <a:r>
              <a:rPr lang="nl-NL" dirty="0" err="1"/>
              <a:t>from</a:t>
            </a:r>
            <a:r>
              <a:rPr lang="nl-NL" dirty="0"/>
              <a:t> CV </a:t>
            </a:r>
            <a:r>
              <a:rPr lang="nl-NL" dirty="0" err="1"/>
              <a:t>causes</a:t>
            </a:r>
            <a:r>
              <a:rPr lang="nl-NL" dirty="0"/>
              <a:t>. </a:t>
            </a:r>
            <a:r>
              <a:rPr lang="nl-NL" dirty="0" err="1"/>
              <a:t>What</a:t>
            </a:r>
            <a:r>
              <a:rPr lang="nl-NL" dirty="0"/>
              <a:t> </a:t>
            </a:r>
            <a:r>
              <a:rPr lang="nl-NL" dirty="0" err="1"/>
              <a:t>happens</a:t>
            </a:r>
            <a:r>
              <a:rPr lang="nl-NL" dirty="0"/>
              <a:t> </a:t>
            </a:r>
            <a:r>
              <a:rPr lang="nl-NL" dirty="0" err="1"/>
              <a:t>when</a:t>
            </a:r>
            <a:r>
              <a:rPr lang="nl-NL" dirty="0"/>
              <a:t> we look at </a:t>
            </a:r>
            <a:r>
              <a:rPr lang="nl-NL" dirty="0" err="1"/>
              <a:t>the</a:t>
            </a:r>
            <a:r>
              <a:rPr lang="nl-NL" dirty="0"/>
              <a:t> </a:t>
            </a:r>
            <a:r>
              <a:rPr lang="nl-NL" dirty="0" err="1"/>
              <a:t>kidney</a:t>
            </a:r>
            <a:r>
              <a:rPr lang="nl-NL" dirty="0"/>
              <a:t> </a:t>
            </a:r>
            <a:r>
              <a:rPr lang="nl-NL" dirty="0" err="1"/>
              <a:t>and</a:t>
            </a:r>
            <a:r>
              <a:rPr lang="nl-NL" dirty="0"/>
              <a:t> </a:t>
            </a:r>
            <a:r>
              <a:rPr lang="nl-NL" dirty="0" err="1"/>
              <a:t>the</a:t>
            </a:r>
            <a:r>
              <a:rPr lang="nl-NL" dirty="0"/>
              <a:t> </a:t>
            </a:r>
            <a:r>
              <a:rPr lang="nl-NL" dirty="0" err="1"/>
              <a:t>cardiovascular</a:t>
            </a:r>
            <a:r>
              <a:rPr lang="nl-NL" dirty="0"/>
              <a:t> </a:t>
            </a:r>
            <a:r>
              <a:rPr lang="nl-NL" dirty="0" err="1"/>
              <a:t>outcome</a:t>
            </a:r>
            <a:r>
              <a:rPr lang="nl-NL" dirty="0"/>
              <a:t> </a:t>
            </a:r>
            <a:r>
              <a:rPr lang="nl-NL" dirty="0" err="1"/>
              <a:t>seperately</a:t>
            </a:r>
            <a:r>
              <a:rPr lang="nl-NL" dirty="0"/>
              <a:t>. </a:t>
            </a:r>
          </a:p>
        </p:txBody>
      </p:sp>
      <p:sp>
        <p:nvSpPr>
          <p:cNvPr id="4" name="Tijdelijke aanduiding voor dianummer 3">
            <a:extLst>
              <a:ext uri="{FF2B5EF4-FFF2-40B4-BE49-F238E27FC236}">
                <a16:creationId xmlns:a16="http://schemas.microsoft.com/office/drawing/2014/main" id="{A88696F2-FCF2-8C09-EBE4-9C27B9907A4C}"/>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AA65D-AC2E-4D16-B47B-C6134ECADD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700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0A998-2A63-4203-A83E-93C13199CC2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B045421-D140-744D-3A44-76AB6DB76CF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3C04162-DD49-0B8E-0FBB-E44BC62FFAD2}"/>
              </a:ext>
            </a:extLst>
          </p:cNvPr>
          <p:cNvSpPr>
            <a:spLocks noGrp="1"/>
          </p:cNvSpPr>
          <p:nvPr>
            <p:ph type="body" idx="1"/>
          </p:nvPr>
        </p:nvSpPr>
        <p:spPr/>
        <p:txBody>
          <a:bodyPr/>
          <a:lstStyle/>
          <a:p>
            <a:r>
              <a:rPr lang="nl-NL" dirty="0" err="1"/>
              <a:t>That</a:t>
            </a:r>
            <a:r>
              <a:rPr lang="nl-NL" dirty="0"/>
              <a:t> was </a:t>
            </a:r>
            <a:r>
              <a:rPr lang="nl-NL" dirty="0" err="1"/>
              <a:t>done</a:t>
            </a:r>
            <a:r>
              <a:rPr lang="nl-NL" dirty="0"/>
              <a:t> in </a:t>
            </a:r>
            <a:r>
              <a:rPr lang="nl-NL" dirty="0" err="1"/>
              <a:t>this</a:t>
            </a:r>
            <a:r>
              <a:rPr lang="nl-NL" dirty="0"/>
              <a:t> meta-analysis </a:t>
            </a:r>
            <a:r>
              <a:rPr lang="nl-NL" dirty="0" err="1"/>
              <a:t>that</a:t>
            </a:r>
            <a:r>
              <a:rPr lang="nl-NL" dirty="0"/>
              <a:t> was </a:t>
            </a:r>
            <a:r>
              <a:rPr lang="nl-NL" dirty="0" err="1"/>
              <a:t>published</a:t>
            </a:r>
            <a:r>
              <a:rPr lang="nl-NL" dirty="0"/>
              <a:t> </a:t>
            </a:r>
            <a:r>
              <a:rPr lang="nl-NL" dirty="0" err="1"/>
              <a:t>soem</a:t>
            </a:r>
            <a:r>
              <a:rPr lang="nl-NL" dirty="0"/>
              <a:t> </a:t>
            </a:r>
            <a:r>
              <a:rPr lang="nl-NL" dirty="0" err="1"/>
              <a:t>motnhs</a:t>
            </a:r>
            <a:r>
              <a:rPr lang="nl-NL" dirty="0"/>
              <a:t> </a:t>
            </a:r>
            <a:r>
              <a:rPr lang="nl-NL" dirty="0" err="1"/>
              <a:t>ago</a:t>
            </a:r>
            <a:r>
              <a:rPr lang="nl-NL" dirty="0"/>
              <a:t> in </a:t>
            </a:r>
            <a:r>
              <a:rPr lang="nl-NL" dirty="0" err="1"/>
              <a:t>cJASN</a:t>
            </a:r>
            <a:r>
              <a:rPr lang="nl-NL" dirty="0"/>
              <a:t>. </a:t>
            </a:r>
            <a:r>
              <a:rPr lang="nl-NL" dirty="0" err="1"/>
              <a:t>Here</a:t>
            </a:r>
            <a:r>
              <a:rPr lang="nl-NL" dirty="0"/>
              <a:t> </a:t>
            </a:r>
            <a:r>
              <a:rPr lang="nl-NL" dirty="0" err="1"/>
              <a:t>you</a:t>
            </a:r>
            <a:r>
              <a:rPr lang="nl-NL" dirty="0"/>
              <a:t> </a:t>
            </a:r>
            <a:r>
              <a:rPr lang="nl-NL" dirty="0" err="1"/>
              <a:t>see</a:t>
            </a:r>
            <a:r>
              <a:rPr lang="nl-NL" dirty="0"/>
              <a:t> </a:t>
            </a:r>
            <a:r>
              <a:rPr lang="nl-NL" dirty="0" err="1"/>
              <a:t>the</a:t>
            </a:r>
            <a:r>
              <a:rPr lang="nl-NL" dirty="0"/>
              <a:t> effect of SGLT2i on </a:t>
            </a:r>
            <a:r>
              <a:rPr lang="nl-NL" dirty="0" err="1"/>
              <a:t>the</a:t>
            </a:r>
            <a:r>
              <a:rPr lang="nl-NL" dirty="0"/>
              <a:t> </a:t>
            </a:r>
            <a:r>
              <a:rPr lang="nl-NL" dirty="0" err="1"/>
              <a:t>kidney</a:t>
            </a:r>
            <a:r>
              <a:rPr lang="nl-NL" dirty="0"/>
              <a:t> </a:t>
            </a:r>
            <a:r>
              <a:rPr lang="nl-NL" dirty="0" err="1"/>
              <a:t>outcome</a:t>
            </a:r>
            <a:r>
              <a:rPr lang="nl-NL" dirty="0"/>
              <a:t> in GFR &gt;30 versus &lt;30 </a:t>
            </a:r>
            <a:r>
              <a:rPr lang="nl-NL" dirty="0" err="1"/>
              <a:t>so</a:t>
            </a:r>
            <a:r>
              <a:rPr lang="nl-NL" dirty="0"/>
              <a:t> CKD </a:t>
            </a:r>
            <a:r>
              <a:rPr lang="nl-NL" dirty="0" err="1"/>
              <a:t>stgae</a:t>
            </a:r>
            <a:r>
              <a:rPr lang="nl-NL" dirty="0"/>
              <a:t> G4/5.</a:t>
            </a:r>
          </a:p>
        </p:txBody>
      </p:sp>
      <p:sp>
        <p:nvSpPr>
          <p:cNvPr id="4" name="Tijdelijke aanduiding voor dianummer 3">
            <a:extLst>
              <a:ext uri="{FF2B5EF4-FFF2-40B4-BE49-F238E27FC236}">
                <a16:creationId xmlns:a16="http://schemas.microsoft.com/office/drawing/2014/main" id="{A958B87E-DC5B-B90F-FF6E-90939C29BBC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AA65D-AC2E-4D16-B47B-C6134ECADD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142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8B16A-D7DC-74A7-A2AE-26A590738AA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8E22D21-A864-2487-AF76-EB137C455F0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48F5D94-BFCF-4153-5CF9-9FDBA5E3B50C}"/>
              </a:ext>
            </a:extLst>
          </p:cNvPr>
          <p:cNvSpPr>
            <a:spLocks noGrp="1"/>
          </p:cNvSpPr>
          <p:nvPr>
            <p:ph type="body" idx="1"/>
          </p:nvPr>
        </p:nvSpPr>
        <p:spPr/>
        <p:txBody>
          <a:bodyPr/>
          <a:lstStyle/>
          <a:p>
            <a:r>
              <a:rPr lang="nl-NL" dirty="0" err="1"/>
              <a:t>This</a:t>
            </a:r>
            <a:r>
              <a:rPr lang="nl-NL" dirty="0"/>
              <a:t> meta-analysis </a:t>
            </a:r>
            <a:r>
              <a:rPr lang="nl-NL" dirty="0" err="1"/>
              <a:t>also</a:t>
            </a:r>
            <a:r>
              <a:rPr lang="nl-NL" dirty="0"/>
              <a:t> </a:t>
            </a:r>
            <a:r>
              <a:rPr lang="nl-NL" dirty="0" err="1"/>
              <a:t>showed</a:t>
            </a:r>
            <a:r>
              <a:rPr lang="nl-NL" dirty="0"/>
              <a:t> </a:t>
            </a:r>
            <a:r>
              <a:rPr lang="nl-NL" dirty="0" err="1"/>
              <a:t>the</a:t>
            </a:r>
            <a:r>
              <a:rPr lang="nl-NL" dirty="0"/>
              <a:t> </a:t>
            </a:r>
            <a:r>
              <a:rPr lang="nl-NL" dirty="0" err="1"/>
              <a:t>effects</a:t>
            </a:r>
            <a:r>
              <a:rPr lang="nl-NL" dirty="0"/>
              <a:t> </a:t>
            </a:r>
            <a:r>
              <a:rPr lang="nl-NL" dirty="0" err="1"/>
              <a:t>for</a:t>
            </a:r>
            <a:r>
              <a:rPr lang="nl-NL" dirty="0"/>
              <a:t> </a:t>
            </a:r>
            <a:r>
              <a:rPr lang="nl-NL" dirty="0" err="1"/>
              <a:t>specifically</a:t>
            </a:r>
            <a:r>
              <a:rPr lang="nl-NL" dirty="0"/>
              <a:t> </a:t>
            </a:r>
            <a:r>
              <a:rPr lang="nl-NL" dirty="0" err="1"/>
              <a:t>the</a:t>
            </a:r>
            <a:r>
              <a:rPr lang="nl-NL" dirty="0"/>
              <a:t> </a:t>
            </a:r>
            <a:r>
              <a:rPr lang="nl-NL" dirty="0" err="1"/>
              <a:t>cardiovascular</a:t>
            </a:r>
            <a:r>
              <a:rPr lang="nl-NL" dirty="0"/>
              <a:t> </a:t>
            </a:r>
            <a:r>
              <a:rPr lang="nl-NL" dirty="0" err="1"/>
              <a:t>outcome</a:t>
            </a:r>
            <a:r>
              <a:rPr lang="nl-NL" dirty="0"/>
              <a:t>. </a:t>
            </a:r>
            <a:r>
              <a:rPr lang="nl-NL" dirty="0" err="1"/>
              <a:t>Perhaps</a:t>
            </a:r>
            <a:r>
              <a:rPr lang="nl-NL" dirty="0"/>
              <a:t> </a:t>
            </a:r>
            <a:r>
              <a:rPr lang="nl-NL" dirty="0" err="1"/>
              <a:t>slighyl</a:t>
            </a:r>
            <a:r>
              <a:rPr lang="nl-NL" dirty="0"/>
              <a:t> </a:t>
            </a:r>
            <a:r>
              <a:rPr lang="nl-NL" dirty="0" err="1"/>
              <a:t>lower</a:t>
            </a:r>
            <a:r>
              <a:rPr lang="nl-NL" dirty="0"/>
              <a:t>, but </a:t>
            </a:r>
            <a:r>
              <a:rPr lang="nl-NL" dirty="0" err="1"/>
              <a:t>also</a:t>
            </a:r>
            <a:r>
              <a:rPr lang="nl-NL" dirty="0"/>
              <a:t> </a:t>
            </a:r>
            <a:r>
              <a:rPr lang="nl-NL" dirty="0" err="1"/>
              <a:t>an</a:t>
            </a:r>
            <a:r>
              <a:rPr lang="nl-NL" dirty="0"/>
              <a:t> issue of power., </a:t>
            </a:r>
            <a:r>
              <a:rPr lang="nl-NL" dirty="0" err="1"/>
              <a:t>and</a:t>
            </a:r>
            <a:r>
              <a:rPr lang="nl-NL" dirty="0"/>
              <a:t> at </a:t>
            </a:r>
            <a:r>
              <a:rPr lang="nl-NL" dirty="0" err="1"/>
              <a:t>least</a:t>
            </a:r>
            <a:r>
              <a:rPr lang="nl-NL" dirty="0"/>
              <a:t> no </a:t>
            </a:r>
            <a:r>
              <a:rPr lang="nl-NL" dirty="0" err="1"/>
              <a:t>sign</a:t>
            </a:r>
            <a:r>
              <a:rPr lang="nl-NL" dirty="0"/>
              <a:t> </a:t>
            </a:r>
            <a:r>
              <a:rPr lang="nl-NL" dirty="0" err="1"/>
              <a:t>for</a:t>
            </a:r>
            <a:r>
              <a:rPr lang="nl-NL" dirty="0"/>
              <a:t> effect </a:t>
            </a:r>
            <a:r>
              <a:rPr lang="nl-NL" dirty="0" err="1"/>
              <a:t>modification</a:t>
            </a:r>
            <a:r>
              <a:rPr lang="nl-NL" dirty="0"/>
              <a:t>.</a:t>
            </a:r>
          </a:p>
        </p:txBody>
      </p:sp>
      <p:sp>
        <p:nvSpPr>
          <p:cNvPr id="4" name="Tijdelijke aanduiding voor dianummer 3">
            <a:extLst>
              <a:ext uri="{FF2B5EF4-FFF2-40B4-BE49-F238E27FC236}">
                <a16:creationId xmlns:a16="http://schemas.microsoft.com/office/drawing/2014/main" id="{CDF9254E-A57D-B224-21E0-5072A6B03BC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AA65D-AC2E-4D16-B47B-C6134ECADD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537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1A26F-EECF-483A-1CFB-EC939D10ED2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3848F42-C053-E981-2BF5-C923F02F2AE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CD751F6-32CC-F410-82A5-40126AA73966}"/>
              </a:ext>
            </a:extLst>
          </p:cNvPr>
          <p:cNvSpPr>
            <a:spLocks noGrp="1"/>
          </p:cNvSpPr>
          <p:nvPr>
            <p:ph type="body" idx="1"/>
          </p:nvPr>
        </p:nvSpPr>
        <p:spPr/>
        <p:txBody>
          <a:bodyPr/>
          <a:lstStyle/>
          <a:p>
            <a:r>
              <a:rPr lang="nl-NL" dirty="0" err="1"/>
              <a:t>Such</a:t>
            </a:r>
            <a:r>
              <a:rPr lang="nl-NL" dirty="0"/>
              <a:t> direct </a:t>
            </a:r>
            <a:r>
              <a:rPr lang="nl-NL" dirty="0" err="1"/>
              <a:t>effects</a:t>
            </a:r>
            <a:r>
              <a:rPr lang="nl-NL" dirty="0"/>
              <a:t> on </a:t>
            </a:r>
            <a:r>
              <a:rPr lang="nl-NL" dirty="0" err="1"/>
              <a:t>the</a:t>
            </a:r>
            <a:r>
              <a:rPr lang="nl-NL" dirty="0"/>
              <a:t> </a:t>
            </a:r>
            <a:r>
              <a:rPr lang="nl-NL" dirty="0" err="1"/>
              <a:t>heart</a:t>
            </a:r>
            <a:r>
              <a:rPr lang="nl-NL" dirty="0"/>
              <a:t> </a:t>
            </a:r>
            <a:r>
              <a:rPr lang="nl-NL" dirty="0" err="1"/>
              <a:t>were</a:t>
            </a:r>
            <a:r>
              <a:rPr lang="nl-NL" dirty="0"/>
              <a:t> </a:t>
            </a:r>
            <a:r>
              <a:rPr lang="nl-NL" dirty="0" err="1"/>
              <a:t>also</a:t>
            </a:r>
            <a:r>
              <a:rPr lang="nl-NL" dirty="0"/>
              <a:t> </a:t>
            </a:r>
            <a:r>
              <a:rPr lang="nl-NL" dirty="0" err="1"/>
              <a:t>suggested</a:t>
            </a:r>
            <a:r>
              <a:rPr lang="nl-NL" dirty="0"/>
              <a:t> </a:t>
            </a:r>
            <a:r>
              <a:rPr lang="nl-NL" dirty="0" err="1"/>
              <a:t>by</a:t>
            </a:r>
            <a:r>
              <a:rPr lang="nl-NL" dirty="0"/>
              <a:t> </a:t>
            </a:r>
            <a:r>
              <a:rPr lang="nl-NL" dirty="0" err="1"/>
              <a:t>this</a:t>
            </a:r>
            <a:r>
              <a:rPr lang="nl-NL" dirty="0"/>
              <a:t> </a:t>
            </a:r>
            <a:r>
              <a:rPr lang="nl-NL" dirty="0" err="1"/>
              <a:t>study</a:t>
            </a:r>
            <a:r>
              <a:rPr lang="nl-NL" dirty="0"/>
              <a:t> </a:t>
            </a:r>
            <a:r>
              <a:rPr lang="nl-NL" dirty="0" err="1"/>
              <a:t>that</a:t>
            </a:r>
            <a:r>
              <a:rPr lang="nl-NL" dirty="0"/>
              <a:t> was </a:t>
            </a:r>
            <a:r>
              <a:rPr lang="nl-NL" dirty="0" err="1"/>
              <a:t>published</a:t>
            </a:r>
            <a:r>
              <a:rPr lang="nl-NL" dirty="0"/>
              <a:t> </a:t>
            </a:r>
            <a:r>
              <a:rPr lang="nl-NL" dirty="0" err="1"/>
              <a:t>two</a:t>
            </a:r>
            <a:r>
              <a:rPr lang="nl-NL" dirty="0"/>
              <a:t> weeks </a:t>
            </a:r>
            <a:r>
              <a:rPr lang="nl-NL" dirty="0" err="1"/>
              <a:t>ago</a:t>
            </a:r>
            <a:r>
              <a:rPr lang="nl-NL" dirty="0"/>
              <a:t> in </a:t>
            </a:r>
            <a:r>
              <a:rPr lang="nl-NL" dirty="0" err="1"/>
              <a:t>the</a:t>
            </a:r>
            <a:r>
              <a:rPr lang="nl-NL" dirty="0"/>
              <a:t> NEJM </a:t>
            </a:r>
            <a:r>
              <a:rPr lang="nl-NL" dirty="0" err="1"/>
              <a:t>Evidence</a:t>
            </a:r>
            <a:r>
              <a:rPr lang="nl-NL" dirty="0"/>
              <a:t>. It </a:t>
            </a:r>
            <a:r>
              <a:rPr lang="nl-NL" dirty="0" err="1"/>
              <a:t>investigated</a:t>
            </a:r>
            <a:r>
              <a:rPr lang="nl-NL" dirty="0"/>
              <a:t> </a:t>
            </a:r>
            <a:r>
              <a:rPr lang="nl-NL" dirty="0" err="1"/>
              <a:t>the</a:t>
            </a:r>
            <a:r>
              <a:rPr lang="nl-NL" dirty="0"/>
              <a:t> </a:t>
            </a:r>
            <a:r>
              <a:rPr lang="nl-NL" dirty="0" err="1"/>
              <a:t>effects</a:t>
            </a:r>
            <a:r>
              <a:rPr lang="nl-NL" dirty="0"/>
              <a:t> of 6 </a:t>
            </a:r>
            <a:r>
              <a:rPr lang="nl-NL" dirty="0" err="1"/>
              <a:t>months</a:t>
            </a:r>
            <a:r>
              <a:rPr lang="nl-NL" dirty="0"/>
              <a:t> of treatment </a:t>
            </a:r>
            <a:r>
              <a:rPr lang="nl-NL" dirty="0" err="1"/>
              <a:t>with</a:t>
            </a:r>
            <a:r>
              <a:rPr lang="nl-NL" dirty="0"/>
              <a:t> </a:t>
            </a:r>
            <a:r>
              <a:rPr lang="nl-NL" dirty="0" err="1"/>
              <a:t>dapa</a:t>
            </a:r>
            <a:r>
              <a:rPr lang="nl-NL" dirty="0"/>
              <a:t> versus </a:t>
            </a:r>
            <a:r>
              <a:rPr lang="nl-NL" dirty="0" err="1"/>
              <a:t>placeco</a:t>
            </a:r>
            <a:r>
              <a:rPr lang="nl-NL" dirty="0"/>
              <a:t> on LVMI </a:t>
            </a:r>
            <a:r>
              <a:rPr lang="nl-NL" dirty="0" err="1"/>
              <a:t>and</a:t>
            </a:r>
            <a:r>
              <a:rPr lang="nl-NL" dirty="0"/>
              <a:t> LVEF. </a:t>
            </a:r>
            <a:r>
              <a:rPr lang="nl-NL" dirty="0" err="1"/>
              <a:t>And</a:t>
            </a:r>
            <a:r>
              <a:rPr lang="nl-NL" dirty="0"/>
              <a:t> </a:t>
            </a:r>
            <a:r>
              <a:rPr lang="nl-NL" dirty="0" err="1"/>
              <a:t>when</a:t>
            </a:r>
            <a:r>
              <a:rPr lang="nl-NL" dirty="0"/>
              <a:t> these </a:t>
            </a:r>
            <a:r>
              <a:rPr lang="nl-NL" dirty="0" err="1"/>
              <a:t>authors</a:t>
            </a:r>
            <a:r>
              <a:rPr lang="nl-NL" dirty="0"/>
              <a:t> </a:t>
            </a:r>
            <a:r>
              <a:rPr lang="nl-NL" dirty="0" err="1"/>
              <a:t>investigated</a:t>
            </a:r>
            <a:r>
              <a:rPr lang="nl-NL" dirty="0"/>
              <a:t> </a:t>
            </a:r>
            <a:r>
              <a:rPr lang="nl-NL" dirty="0" err="1"/>
              <a:t>whetehr</a:t>
            </a:r>
            <a:r>
              <a:rPr lang="nl-NL" dirty="0"/>
              <a:t> </a:t>
            </a:r>
            <a:r>
              <a:rPr lang="nl-NL" dirty="0" err="1"/>
              <a:t>this</a:t>
            </a:r>
            <a:r>
              <a:rPr lang="nl-NL" dirty="0"/>
              <a:t> effect was different </a:t>
            </a:r>
          </a:p>
        </p:txBody>
      </p:sp>
      <p:sp>
        <p:nvSpPr>
          <p:cNvPr id="4" name="Tijdelijke aanduiding voor dianummer 3">
            <a:extLst>
              <a:ext uri="{FF2B5EF4-FFF2-40B4-BE49-F238E27FC236}">
                <a16:creationId xmlns:a16="http://schemas.microsoft.com/office/drawing/2014/main" id="{AAA485B9-D32D-7E16-2DDC-F6402406698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AA65D-AC2E-4D16-B47B-C6134ECADD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578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DF974-1FA8-ECB7-FE9D-402698E9DDE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7353540-F90A-591F-3F20-965F477BFCD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4433C52-D155-5BBB-E85A-E543254176E1}"/>
              </a:ext>
            </a:extLst>
          </p:cNvPr>
          <p:cNvSpPr>
            <a:spLocks noGrp="1"/>
          </p:cNvSpPr>
          <p:nvPr>
            <p:ph type="body" idx="1"/>
          </p:nvPr>
        </p:nvSpPr>
        <p:spPr/>
        <p:txBody>
          <a:bodyPr/>
          <a:lstStyle/>
          <a:p>
            <a:r>
              <a:rPr lang="nl-NL" dirty="0" err="1"/>
              <a:t>Experimental</a:t>
            </a:r>
            <a:r>
              <a:rPr lang="nl-NL" dirty="0"/>
              <a:t> </a:t>
            </a:r>
            <a:r>
              <a:rPr lang="nl-NL" dirty="0" err="1"/>
              <a:t>study</a:t>
            </a:r>
            <a:r>
              <a:rPr lang="nl-NL" dirty="0"/>
              <a:t>: endotheelcellen van ((((humane)))) coronair </a:t>
            </a:r>
            <a:r>
              <a:rPr lang="nl-NL" dirty="0" err="1"/>
              <a:t>arterien</a:t>
            </a:r>
            <a:r>
              <a:rPr lang="nl-NL" dirty="0"/>
              <a:t> die in kweek zijn gebracht. </a:t>
            </a:r>
          </a:p>
          <a:p>
            <a:r>
              <a:rPr lang="nl-NL" dirty="0" err="1"/>
              <a:t>TNFa</a:t>
            </a:r>
            <a:r>
              <a:rPr lang="nl-NL" dirty="0"/>
              <a:t> is een mediator van de stress respons. Leidt tot productie van </a:t>
            </a:r>
            <a:r>
              <a:rPr lang="nl-NL" dirty="0" err="1"/>
              <a:t>vasoconstrictieve</a:t>
            </a:r>
            <a:r>
              <a:rPr lang="nl-NL" dirty="0"/>
              <a:t> stoffen en minder </a:t>
            </a:r>
            <a:r>
              <a:rPr lang="nl-NL" dirty="0" err="1"/>
              <a:t>vasodilatoire</a:t>
            </a:r>
            <a:r>
              <a:rPr lang="nl-NL" dirty="0"/>
              <a:t> stoffen</a:t>
            </a:r>
          </a:p>
          <a:p>
            <a:r>
              <a:rPr lang="nl-NL" dirty="0"/>
              <a:t>Deze respons kan geblokt worden door </a:t>
            </a:r>
            <a:r>
              <a:rPr lang="nl-NL" dirty="0" err="1"/>
              <a:t>flozins</a:t>
            </a:r>
            <a:r>
              <a:rPr lang="nl-NL" dirty="0"/>
              <a:t>. Deze remmen dus de inflammatie respons op </a:t>
            </a:r>
            <a:r>
              <a:rPr lang="nl-NL" dirty="0" err="1"/>
              <a:t>TNFalfa</a:t>
            </a:r>
            <a:endParaRPr lang="nl-NL" dirty="0"/>
          </a:p>
          <a:p>
            <a:r>
              <a:rPr lang="nl-NL" dirty="0"/>
              <a:t>Maar hoe doen ze dat? Om te kunnen werken zou er SGLT2 in het hart moeten zitten. We dachten altijd van niet.</a:t>
            </a:r>
          </a:p>
        </p:txBody>
      </p:sp>
      <p:sp>
        <p:nvSpPr>
          <p:cNvPr id="4" name="Tijdelijke aanduiding voor dianummer 3">
            <a:extLst>
              <a:ext uri="{FF2B5EF4-FFF2-40B4-BE49-F238E27FC236}">
                <a16:creationId xmlns:a16="http://schemas.microsoft.com/office/drawing/2014/main" id="{F331783A-C181-082D-9C3F-C1673558174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AA65D-AC2E-4D16-B47B-C6134ECADD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070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E2260-1FFC-84B5-3978-E6A403B8F93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562F024-6322-C0B7-B0FE-F97D81BB5D5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AC615EC-545F-D9BA-BFEB-63DEF3FE042F}"/>
              </a:ext>
            </a:extLst>
          </p:cNvPr>
          <p:cNvSpPr>
            <a:spLocks noGrp="1"/>
          </p:cNvSpPr>
          <p:nvPr>
            <p:ph type="body" idx="1"/>
          </p:nvPr>
        </p:nvSpPr>
        <p:spPr/>
        <p:txBody>
          <a:bodyPr/>
          <a:lstStyle/>
          <a:p>
            <a:pPr algn="l"/>
            <a:r>
              <a:rPr lang="en-US" sz="2800" b="1" i="0" dirty="0" err="1">
                <a:solidFill>
                  <a:srgbClr val="000000"/>
                </a:solidFill>
                <a:effectLst/>
                <a:latin typeface="Noto Sans Korean"/>
              </a:rPr>
              <a:t>Deze</a:t>
            </a:r>
            <a:r>
              <a:rPr lang="en-US" sz="2800" b="1" i="0" dirty="0">
                <a:solidFill>
                  <a:srgbClr val="000000"/>
                </a:solidFill>
                <a:effectLst/>
                <a:latin typeface="Noto Sans Korean"/>
              </a:rPr>
              <a:t> </a:t>
            </a:r>
            <a:r>
              <a:rPr lang="en-US" sz="2800" b="1" i="0" dirty="0" err="1">
                <a:solidFill>
                  <a:srgbClr val="000000"/>
                </a:solidFill>
                <a:effectLst/>
                <a:latin typeface="Noto Sans Korean"/>
              </a:rPr>
              <a:t>figuur</a:t>
            </a:r>
            <a:r>
              <a:rPr lang="en-US" sz="2800" b="1" i="0" dirty="0">
                <a:solidFill>
                  <a:srgbClr val="000000"/>
                </a:solidFill>
                <a:effectLst/>
                <a:latin typeface="Noto Sans Korean"/>
              </a:rPr>
              <a:t> </a:t>
            </a:r>
            <a:r>
              <a:rPr lang="en-US" sz="2800" b="1" i="0" dirty="0" err="1">
                <a:solidFill>
                  <a:srgbClr val="000000"/>
                </a:solidFill>
                <a:effectLst/>
                <a:latin typeface="Noto Sans Korean"/>
              </a:rPr>
              <a:t>toont</a:t>
            </a:r>
            <a:r>
              <a:rPr lang="en-US" sz="2800" b="1" i="0" dirty="0">
                <a:solidFill>
                  <a:srgbClr val="000000"/>
                </a:solidFill>
                <a:effectLst/>
                <a:latin typeface="Noto Sans Korean"/>
              </a:rPr>
              <a:t> </a:t>
            </a:r>
            <a:r>
              <a:rPr lang="en-US" sz="2800" b="1" i="0" dirty="0" err="1">
                <a:solidFill>
                  <a:srgbClr val="000000"/>
                </a:solidFill>
                <a:effectLst/>
                <a:latin typeface="Noto Sans Korean"/>
              </a:rPr>
              <a:t>een</a:t>
            </a:r>
            <a:r>
              <a:rPr lang="en-US" sz="2800" b="1" i="0" dirty="0">
                <a:solidFill>
                  <a:srgbClr val="000000"/>
                </a:solidFill>
                <a:effectLst/>
                <a:latin typeface="Noto Sans Korean"/>
              </a:rPr>
              <a:t> </a:t>
            </a:r>
            <a:r>
              <a:rPr lang="en-US" sz="2800" b="1" i="0" dirty="0" err="1">
                <a:solidFill>
                  <a:srgbClr val="000000"/>
                </a:solidFill>
                <a:effectLst/>
                <a:latin typeface="Noto Sans Korean"/>
              </a:rPr>
              <a:t>infarctmodel</a:t>
            </a:r>
            <a:r>
              <a:rPr lang="en-US" sz="2800" b="1" i="0" dirty="0">
                <a:solidFill>
                  <a:srgbClr val="000000"/>
                </a:solidFill>
                <a:effectLst/>
                <a:latin typeface="Noto Sans Korean"/>
              </a:rPr>
              <a:t>. Dan is er </a:t>
            </a:r>
            <a:r>
              <a:rPr lang="en-US" sz="2800" b="1" i="0" dirty="0" err="1">
                <a:solidFill>
                  <a:srgbClr val="000000"/>
                </a:solidFill>
                <a:effectLst/>
                <a:latin typeface="Noto Sans Korean"/>
              </a:rPr>
              <a:t>tijdsafhankelijk</a:t>
            </a:r>
            <a:r>
              <a:rPr lang="en-US" sz="2800" b="1" i="0" dirty="0">
                <a:solidFill>
                  <a:srgbClr val="000000"/>
                </a:solidFill>
                <a:effectLst/>
                <a:latin typeface="Noto Sans Korean"/>
              </a:rPr>
              <a:t> </a:t>
            </a:r>
            <a:r>
              <a:rPr lang="en-US" sz="2800" b="1" i="0" dirty="0" err="1">
                <a:solidFill>
                  <a:srgbClr val="000000"/>
                </a:solidFill>
                <a:effectLst/>
                <a:latin typeface="Noto Sans Korean"/>
              </a:rPr>
              <a:t>wel</a:t>
            </a:r>
            <a:r>
              <a:rPr lang="en-US" sz="2800" b="1" i="0" dirty="0">
                <a:solidFill>
                  <a:srgbClr val="000000"/>
                </a:solidFill>
                <a:effectLst/>
                <a:latin typeface="Noto Sans Korean"/>
              </a:rPr>
              <a:t> </a:t>
            </a:r>
            <a:r>
              <a:rPr lang="en-US" sz="2800" b="1" i="0" dirty="0" err="1">
                <a:solidFill>
                  <a:srgbClr val="000000"/>
                </a:solidFill>
                <a:effectLst/>
                <a:latin typeface="Noto Sans Korean"/>
              </a:rPr>
              <a:t>degelijk</a:t>
            </a:r>
            <a:r>
              <a:rPr lang="en-US" sz="2800" b="1" i="0" dirty="0">
                <a:solidFill>
                  <a:srgbClr val="000000"/>
                </a:solidFill>
                <a:effectLst/>
                <a:latin typeface="Noto Sans Korean"/>
              </a:rPr>
              <a:t> </a:t>
            </a:r>
            <a:r>
              <a:rPr lang="en-US" sz="2800" b="1" i="0" dirty="0" err="1">
                <a:solidFill>
                  <a:srgbClr val="000000"/>
                </a:solidFill>
                <a:effectLst/>
                <a:latin typeface="Noto Sans Korean"/>
              </a:rPr>
              <a:t>expressie</a:t>
            </a:r>
            <a:r>
              <a:rPr lang="en-US" sz="2800" b="1" i="0" dirty="0">
                <a:solidFill>
                  <a:srgbClr val="000000"/>
                </a:solidFill>
                <a:effectLst/>
                <a:latin typeface="Noto Sans Korean"/>
              </a:rPr>
              <a:t> van SGLT2 </a:t>
            </a:r>
            <a:r>
              <a:rPr lang="en-US" sz="2800" b="1" i="0" dirty="0" err="1">
                <a:solidFill>
                  <a:srgbClr val="000000"/>
                </a:solidFill>
                <a:effectLst/>
                <a:latin typeface="Noto Sans Korean"/>
              </a:rPr>
              <a:t>kort</a:t>
            </a:r>
            <a:r>
              <a:rPr lang="en-US" sz="2800" b="1" i="0" dirty="0">
                <a:solidFill>
                  <a:srgbClr val="000000"/>
                </a:solidFill>
                <a:effectLst/>
                <a:latin typeface="Noto Sans Korean"/>
              </a:rPr>
              <a:t> </a:t>
            </a:r>
            <a:r>
              <a:rPr lang="en-US" sz="2800" b="1" i="0" dirty="0" err="1">
                <a:solidFill>
                  <a:srgbClr val="000000"/>
                </a:solidFill>
                <a:effectLst/>
                <a:latin typeface="Noto Sans Korean"/>
              </a:rPr>
              <a:t>na</a:t>
            </a:r>
            <a:r>
              <a:rPr lang="en-US" sz="2800" b="1" i="0" dirty="0">
                <a:solidFill>
                  <a:srgbClr val="000000"/>
                </a:solidFill>
                <a:effectLst/>
                <a:latin typeface="Noto Sans Korean"/>
              </a:rPr>
              <a:t> </a:t>
            </a:r>
            <a:r>
              <a:rPr lang="en-US" sz="2800" b="1" i="0" dirty="0" err="1">
                <a:solidFill>
                  <a:srgbClr val="000000"/>
                </a:solidFill>
                <a:effectLst/>
                <a:latin typeface="Noto Sans Korean"/>
              </a:rPr>
              <a:t>inductie</a:t>
            </a:r>
            <a:r>
              <a:rPr lang="en-US" sz="2800" b="1" i="0" dirty="0">
                <a:solidFill>
                  <a:srgbClr val="000000"/>
                </a:solidFill>
                <a:effectLst/>
                <a:latin typeface="Noto Sans Korean"/>
              </a:rPr>
              <a:t> van het infarct </a:t>
            </a:r>
            <a:r>
              <a:rPr lang="en-US" sz="2800" b="1" i="0" dirty="0" err="1">
                <a:solidFill>
                  <a:srgbClr val="000000"/>
                </a:solidFill>
                <a:effectLst/>
                <a:latin typeface="Noto Sans Korean"/>
              </a:rPr>
              <a:t>weinig</a:t>
            </a:r>
            <a:r>
              <a:rPr lang="en-US" sz="2800" b="1" i="0" dirty="0">
                <a:solidFill>
                  <a:srgbClr val="000000"/>
                </a:solidFill>
                <a:effectLst/>
                <a:latin typeface="Noto Sans Korean"/>
              </a:rPr>
              <a:t>, </a:t>
            </a:r>
            <a:r>
              <a:rPr lang="en-US" sz="2800" b="1" i="0" dirty="0" err="1">
                <a:solidFill>
                  <a:srgbClr val="000000"/>
                </a:solidFill>
                <a:effectLst/>
                <a:latin typeface="Noto Sans Korean"/>
              </a:rPr>
              <a:t>en</a:t>
            </a:r>
            <a:r>
              <a:rPr lang="en-US" sz="2800" b="1" i="0" dirty="0">
                <a:solidFill>
                  <a:srgbClr val="000000"/>
                </a:solidFill>
                <a:effectLst/>
                <a:latin typeface="Noto Sans Korean"/>
              </a:rPr>
              <a:t> op </a:t>
            </a:r>
            <a:r>
              <a:rPr lang="en-US" sz="2800" b="1" i="0" dirty="0" err="1">
                <a:solidFill>
                  <a:srgbClr val="000000"/>
                </a:solidFill>
                <a:effectLst/>
                <a:latin typeface="Noto Sans Korean"/>
              </a:rPr>
              <a:t>dag</a:t>
            </a:r>
            <a:r>
              <a:rPr lang="en-US" sz="2800" b="1" i="0" dirty="0">
                <a:solidFill>
                  <a:srgbClr val="000000"/>
                </a:solidFill>
                <a:effectLst/>
                <a:latin typeface="Noto Sans Korean"/>
              </a:rPr>
              <a:t> 3 top van de response </a:t>
            </a:r>
            <a:r>
              <a:rPr lang="en-US" sz="2800" b="1" i="0" dirty="0" err="1">
                <a:solidFill>
                  <a:srgbClr val="000000"/>
                </a:solidFill>
                <a:effectLst/>
                <a:latin typeface="Noto Sans Korean"/>
              </a:rPr>
              <a:t>mn</a:t>
            </a:r>
            <a:r>
              <a:rPr lang="en-US" sz="2800" b="1" i="0" dirty="0">
                <a:solidFill>
                  <a:srgbClr val="000000"/>
                </a:solidFill>
                <a:effectLst/>
                <a:latin typeface="Noto Sans Korean"/>
              </a:rPr>
              <a:t> </a:t>
            </a:r>
            <a:r>
              <a:rPr lang="en-US" sz="2800" b="1" i="0" dirty="0" err="1">
                <a:solidFill>
                  <a:srgbClr val="000000"/>
                </a:solidFill>
                <a:effectLst/>
                <a:latin typeface="Noto Sans Korean"/>
              </a:rPr>
              <a:t>expressie</a:t>
            </a:r>
            <a:r>
              <a:rPr lang="en-US" sz="2800" b="1" i="0" dirty="0">
                <a:solidFill>
                  <a:srgbClr val="000000"/>
                </a:solidFill>
                <a:effectLst/>
                <a:latin typeface="Noto Sans Korean"/>
              </a:rPr>
              <a:t> van SGLT2, </a:t>
            </a:r>
            <a:r>
              <a:rPr lang="en-US" sz="2800" b="1" i="0" dirty="0" err="1">
                <a:solidFill>
                  <a:srgbClr val="000000"/>
                </a:solidFill>
                <a:effectLst/>
                <a:latin typeface="Noto Sans Korean"/>
              </a:rPr>
              <a:t>en</a:t>
            </a:r>
            <a:r>
              <a:rPr lang="en-US" sz="2800" b="1" i="0" dirty="0">
                <a:solidFill>
                  <a:srgbClr val="000000"/>
                </a:solidFill>
                <a:effectLst/>
                <a:latin typeface="Noto Sans Korean"/>
              </a:rPr>
              <a:t> in </a:t>
            </a:r>
            <a:r>
              <a:rPr lang="en-US" sz="2800" b="1" i="0" dirty="0" err="1">
                <a:solidFill>
                  <a:srgbClr val="000000"/>
                </a:solidFill>
                <a:effectLst/>
                <a:latin typeface="Noto Sans Korean"/>
              </a:rPr>
              <a:t>deze</a:t>
            </a:r>
            <a:r>
              <a:rPr lang="en-US" sz="2800" b="1" i="0" dirty="0">
                <a:solidFill>
                  <a:srgbClr val="000000"/>
                </a:solidFill>
                <a:effectLst/>
                <a:latin typeface="Noto Sans Korean"/>
              </a:rPr>
              <a:t> </a:t>
            </a:r>
            <a:r>
              <a:rPr lang="en-US" sz="2800" b="1" i="0" dirty="0" err="1">
                <a:solidFill>
                  <a:srgbClr val="000000"/>
                </a:solidFill>
                <a:effectLst/>
                <a:latin typeface="Noto Sans Korean"/>
              </a:rPr>
              <a:t>plaatjes</a:t>
            </a:r>
            <a:r>
              <a:rPr lang="en-US" sz="2800" b="1" i="0" dirty="0">
                <a:solidFill>
                  <a:srgbClr val="000000"/>
                </a:solidFill>
                <a:effectLst/>
                <a:latin typeface="Noto Sans Korean"/>
              </a:rPr>
              <a:t> </a:t>
            </a:r>
            <a:r>
              <a:rPr lang="en-US" sz="2800" b="1" i="0" dirty="0" err="1">
                <a:solidFill>
                  <a:srgbClr val="000000"/>
                </a:solidFill>
                <a:effectLst/>
                <a:latin typeface="Noto Sans Korean"/>
              </a:rPr>
              <a:t>zie</a:t>
            </a:r>
            <a:r>
              <a:rPr lang="en-US" sz="2800" b="1" i="0" dirty="0">
                <a:solidFill>
                  <a:srgbClr val="000000"/>
                </a:solidFill>
                <a:effectLst/>
                <a:latin typeface="Noto Sans Korean"/>
              </a:rPr>
              <a:t> je </a:t>
            </a:r>
            <a:r>
              <a:rPr lang="en-US" sz="2800" b="1" i="0" dirty="0" err="1">
                <a:solidFill>
                  <a:srgbClr val="000000"/>
                </a:solidFill>
                <a:effectLst/>
                <a:latin typeface="Noto Sans Korean"/>
              </a:rPr>
              <a:t>dat</a:t>
            </a:r>
            <a:r>
              <a:rPr lang="en-US" sz="2800" b="1" i="0" dirty="0">
                <a:solidFill>
                  <a:srgbClr val="000000"/>
                </a:solidFill>
                <a:effectLst/>
                <a:latin typeface="Noto Sans Korean"/>
              </a:rPr>
              <a:t> in rood </a:t>
            </a:r>
            <a:r>
              <a:rPr lang="en-US" sz="2800" b="1" i="0" dirty="0" err="1">
                <a:solidFill>
                  <a:srgbClr val="000000"/>
                </a:solidFill>
                <a:effectLst/>
                <a:latin typeface="Noto Sans Korean"/>
              </a:rPr>
              <a:t>gekleurd</a:t>
            </a:r>
            <a:r>
              <a:rPr lang="en-US" sz="2800" b="1" i="0" dirty="0">
                <a:solidFill>
                  <a:srgbClr val="000000"/>
                </a:solidFill>
                <a:effectLst/>
                <a:latin typeface="Noto Sans Korean"/>
              </a:rPr>
              <a:t>, </a:t>
            </a:r>
            <a:r>
              <a:rPr lang="en-US" sz="2800" b="1" i="0" dirty="0" err="1">
                <a:solidFill>
                  <a:srgbClr val="000000"/>
                </a:solidFill>
                <a:effectLst/>
                <a:latin typeface="Noto Sans Korean"/>
              </a:rPr>
              <a:t>mn</a:t>
            </a:r>
            <a:r>
              <a:rPr lang="en-US" sz="2800" b="1" i="0" dirty="0">
                <a:solidFill>
                  <a:srgbClr val="000000"/>
                </a:solidFill>
                <a:effectLst/>
                <a:latin typeface="Noto Sans Korean"/>
              </a:rPr>
              <a:t> in de </a:t>
            </a:r>
            <a:r>
              <a:rPr lang="en-US" sz="2800" b="1" i="0" dirty="0" err="1">
                <a:solidFill>
                  <a:srgbClr val="000000"/>
                </a:solidFill>
                <a:effectLst/>
                <a:latin typeface="Noto Sans Korean"/>
              </a:rPr>
              <a:t>ischemische</a:t>
            </a:r>
            <a:r>
              <a:rPr lang="en-US" sz="2800" b="1" i="0" dirty="0">
                <a:solidFill>
                  <a:srgbClr val="000000"/>
                </a:solidFill>
                <a:effectLst/>
                <a:latin typeface="Noto Sans Korean"/>
              </a:rPr>
              <a:t> zone </a:t>
            </a:r>
            <a:r>
              <a:rPr lang="en-US" sz="2800" b="1" i="0" dirty="0" err="1">
                <a:solidFill>
                  <a:srgbClr val="000000"/>
                </a:solidFill>
                <a:effectLst/>
                <a:latin typeface="Noto Sans Korean"/>
              </a:rPr>
              <a:t>rondom</a:t>
            </a:r>
            <a:r>
              <a:rPr lang="en-US" sz="2800" b="1" i="0" dirty="0">
                <a:solidFill>
                  <a:srgbClr val="000000"/>
                </a:solidFill>
                <a:effectLst/>
                <a:latin typeface="Noto Sans Korean"/>
              </a:rPr>
              <a:t> het infarct.  </a:t>
            </a:r>
            <a:r>
              <a:rPr lang="en-US" sz="2800" b="1" i="0" dirty="0" err="1">
                <a:solidFill>
                  <a:srgbClr val="000000"/>
                </a:solidFill>
                <a:effectLst/>
                <a:latin typeface="Noto Sans Korean"/>
              </a:rPr>
              <a:t>Rechtsonder</a:t>
            </a:r>
            <a:r>
              <a:rPr lang="en-US" sz="2800" b="1" i="0" dirty="0">
                <a:solidFill>
                  <a:srgbClr val="000000"/>
                </a:solidFill>
                <a:effectLst/>
                <a:latin typeface="Noto Sans Korean"/>
              </a:rPr>
              <a:t> </a:t>
            </a:r>
            <a:r>
              <a:rPr lang="en-US" sz="2800" b="1" i="0" dirty="0" err="1">
                <a:solidFill>
                  <a:srgbClr val="000000"/>
                </a:solidFill>
                <a:effectLst/>
                <a:latin typeface="Noto Sans Korean"/>
              </a:rPr>
              <a:t>zie</a:t>
            </a:r>
            <a:r>
              <a:rPr lang="en-US" sz="2800" b="1" i="0" dirty="0">
                <a:solidFill>
                  <a:srgbClr val="000000"/>
                </a:solidFill>
                <a:effectLst/>
                <a:latin typeface="Noto Sans Korean"/>
              </a:rPr>
              <a:t> je dan </a:t>
            </a:r>
            <a:r>
              <a:rPr lang="en-US" sz="2800" b="1" i="0" dirty="0" err="1">
                <a:solidFill>
                  <a:srgbClr val="000000"/>
                </a:solidFill>
                <a:effectLst/>
                <a:latin typeface="Noto Sans Korean"/>
              </a:rPr>
              <a:t>dat</a:t>
            </a:r>
            <a:r>
              <a:rPr lang="en-US" sz="2800" b="1" i="0" dirty="0">
                <a:solidFill>
                  <a:srgbClr val="000000"/>
                </a:solidFill>
                <a:effectLst/>
                <a:latin typeface="Noto Sans Korean"/>
              </a:rPr>
              <a:t> met </a:t>
            </a:r>
            <a:r>
              <a:rPr lang="en-US" sz="2800" b="1" i="0" dirty="0" err="1">
                <a:solidFill>
                  <a:srgbClr val="000000"/>
                </a:solidFill>
                <a:effectLst/>
                <a:latin typeface="Noto Sans Korean"/>
              </a:rPr>
              <a:t>flozin</a:t>
            </a:r>
            <a:r>
              <a:rPr lang="en-US" sz="2800" b="1" i="0" dirty="0">
                <a:solidFill>
                  <a:srgbClr val="000000"/>
                </a:solidFill>
                <a:effectLst/>
                <a:latin typeface="Noto Sans Korean"/>
              </a:rPr>
              <a:t> </a:t>
            </a:r>
            <a:r>
              <a:rPr lang="en-US" sz="2800" b="1" i="0" dirty="0" err="1">
                <a:solidFill>
                  <a:srgbClr val="000000"/>
                </a:solidFill>
                <a:effectLst/>
                <a:latin typeface="Noto Sans Korean"/>
              </a:rPr>
              <a:t>behandeling</a:t>
            </a:r>
            <a:r>
              <a:rPr lang="en-US" sz="2800" b="1" i="0" dirty="0">
                <a:solidFill>
                  <a:srgbClr val="000000"/>
                </a:solidFill>
                <a:effectLst/>
                <a:latin typeface="Noto Sans Korean"/>
              </a:rPr>
              <a:t> infarct </a:t>
            </a:r>
            <a:r>
              <a:rPr lang="en-US" sz="2800" b="1" i="0" dirty="0" err="1">
                <a:solidFill>
                  <a:srgbClr val="000000"/>
                </a:solidFill>
                <a:effectLst/>
                <a:latin typeface="Noto Sans Korean"/>
              </a:rPr>
              <a:t>grootte</a:t>
            </a:r>
            <a:r>
              <a:rPr lang="en-US" sz="2800" b="1" i="0" dirty="0">
                <a:solidFill>
                  <a:srgbClr val="000000"/>
                </a:solidFill>
                <a:effectLst/>
                <a:latin typeface="Noto Sans Korean"/>
              </a:rPr>
              <a:t> </a:t>
            </a:r>
            <a:r>
              <a:rPr lang="en-US" sz="2800" b="1" i="0" dirty="0" err="1">
                <a:solidFill>
                  <a:srgbClr val="000000"/>
                </a:solidFill>
                <a:effectLst/>
                <a:latin typeface="Noto Sans Korean"/>
              </a:rPr>
              <a:t>ook</a:t>
            </a:r>
            <a:r>
              <a:rPr lang="en-US" sz="2800" b="1" i="0" dirty="0">
                <a:solidFill>
                  <a:srgbClr val="000000"/>
                </a:solidFill>
                <a:effectLst/>
                <a:latin typeface="Noto Sans Korean"/>
              </a:rPr>
              <a:t> </a:t>
            </a:r>
            <a:r>
              <a:rPr lang="en-US" sz="2800" b="1" i="0" dirty="0" err="1">
                <a:solidFill>
                  <a:srgbClr val="000000"/>
                </a:solidFill>
                <a:effectLst/>
                <a:latin typeface="Noto Sans Korean"/>
              </a:rPr>
              <a:t>kleiner</a:t>
            </a:r>
            <a:r>
              <a:rPr lang="en-US" sz="2800" b="1" i="0" dirty="0">
                <a:solidFill>
                  <a:srgbClr val="000000"/>
                </a:solidFill>
                <a:effectLst/>
                <a:latin typeface="Noto Sans Korean"/>
              </a:rPr>
              <a:t> is (INF infarct area, AAR area at risk; LV linker </a:t>
            </a:r>
            <a:r>
              <a:rPr lang="en-US" sz="2800" b="1" i="0" dirty="0" err="1">
                <a:solidFill>
                  <a:srgbClr val="000000"/>
                </a:solidFill>
                <a:effectLst/>
                <a:latin typeface="Noto Sans Korean"/>
              </a:rPr>
              <a:t>ventrikel</a:t>
            </a:r>
            <a:r>
              <a:rPr lang="en-US" sz="2800" b="1" i="0" dirty="0">
                <a:solidFill>
                  <a:srgbClr val="000000"/>
                </a:solidFill>
                <a:effectLst/>
                <a:latin typeface="Noto Sans Korean"/>
              </a:rPr>
              <a:t>), </a:t>
            </a:r>
            <a:r>
              <a:rPr lang="en-US" sz="2800" b="1" i="0" dirty="0" err="1">
                <a:solidFill>
                  <a:srgbClr val="000000"/>
                </a:solidFill>
                <a:effectLst/>
                <a:latin typeface="Noto Sans Korean"/>
              </a:rPr>
              <a:t>niet</a:t>
            </a:r>
            <a:r>
              <a:rPr lang="en-US" sz="2800" b="1" i="0" dirty="0">
                <a:solidFill>
                  <a:srgbClr val="000000"/>
                </a:solidFill>
                <a:effectLst/>
                <a:latin typeface="Noto Sans Korean"/>
              </a:rPr>
              <a:t> </a:t>
            </a:r>
            <a:r>
              <a:rPr lang="en-US" sz="2800" b="1" i="0" dirty="0" err="1">
                <a:solidFill>
                  <a:srgbClr val="000000"/>
                </a:solidFill>
                <a:effectLst/>
                <a:latin typeface="Noto Sans Korean"/>
              </a:rPr>
              <a:t>alleen</a:t>
            </a:r>
            <a:r>
              <a:rPr lang="en-US" sz="2800" b="1" i="0" dirty="0">
                <a:solidFill>
                  <a:srgbClr val="000000"/>
                </a:solidFill>
                <a:effectLst/>
                <a:latin typeface="Noto Sans Korean"/>
              </a:rPr>
              <a:t> het infarct </a:t>
            </a:r>
            <a:r>
              <a:rPr lang="en-US" sz="2800" b="1" i="0" dirty="0" err="1">
                <a:solidFill>
                  <a:srgbClr val="000000"/>
                </a:solidFill>
                <a:effectLst/>
                <a:latin typeface="Noto Sans Korean"/>
              </a:rPr>
              <a:t>gebied</a:t>
            </a:r>
            <a:r>
              <a:rPr lang="en-US" sz="2800" b="1" i="0" dirty="0">
                <a:solidFill>
                  <a:srgbClr val="000000"/>
                </a:solidFill>
                <a:effectLst/>
                <a:latin typeface="Noto Sans Korean"/>
              </a:rPr>
              <a:t>, maar </a:t>
            </a:r>
            <a:r>
              <a:rPr lang="en-US" sz="2800" b="1" i="0" dirty="0" err="1">
                <a:solidFill>
                  <a:srgbClr val="000000"/>
                </a:solidFill>
                <a:effectLst/>
                <a:latin typeface="Noto Sans Korean"/>
              </a:rPr>
              <a:t>ook</a:t>
            </a:r>
            <a:r>
              <a:rPr lang="en-US" sz="2800" b="1" i="0" dirty="0">
                <a:solidFill>
                  <a:srgbClr val="000000"/>
                </a:solidFill>
                <a:effectLst/>
                <a:latin typeface="Noto Sans Korean"/>
              </a:rPr>
              <a:t> de area at risk </a:t>
            </a:r>
            <a:r>
              <a:rPr lang="en-US" sz="2800" b="1" i="0" dirty="0" err="1">
                <a:solidFill>
                  <a:srgbClr val="000000"/>
                </a:solidFill>
                <a:effectLst/>
                <a:latin typeface="Noto Sans Korean"/>
              </a:rPr>
              <a:t>voor</a:t>
            </a:r>
            <a:r>
              <a:rPr lang="en-US" sz="2800" b="1" i="0" dirty="0">
                <a:solidFill>
                  <a:srgbClr val="000000"/>
                </a:solidFill>
                <a:effectLst/>
                <a:latin typeface="Noto Sans Korean"/>
              </a:rPr>
              <a:t> </a:t>
            </a:r>
            <a:r>
              <a:rPr lang="en-US" sz="2800" b="1" i="0" dirty="0" err="1">
                <a:solidFill>
                  <a:srgbClr val="000000"/>
                </a:solidFill>
                <a:effectLst/>
                <a:latin typeface="Noto Sans Korean"/>
              </a:rPr>
              <a:t>ischemie</a:t>
            </a:r>
            <a:endParaRPr lang="en-US" sz="2800" b="1" i="0" dirty="0">
              <a:solidFill>
                <a:srgbClr val="000000"/>
              </a:solidFill>
              <a:effectLst/>
              <a:latin typeface="Noto Sans Korean"/>
            </a:endParaRPr>
          </a:p>
          <a:p>
            <a:pPr algn="l"/>
            <a:r>
              <a:rPr lang="en-US" sz="2800" b="1" i="0" dirty="0">
                <a:solidFill>
                  <a:srgbClr val="000000"/>
                </a:solidFill>
                <a:effectLst/>
                <a:latin typeface="Noto Sans Korean"/>
              </a:rPr>
              <a:t>Figure 3.</a:t>
            </a:r>
            <a:r>
              <a:rPr lang="en-US" sz="2800" b="0" i="0" dirty="0">
                <a:solidFill>
                  <a:srgbClr val="000000"/>
                </a:solidFill>
                <a:effectLst/>
                <a:latin typeface="Noto Sans Korean"/>
              </a:rPr>
              <a:t> Transient expression of SGLT2 on ischemic mouse heart and suppressed SGLT2 expression on infarcted heart in EMPA treated group. (A) Representative images of time sequence after myocardial infarction. DAPI stains in blue, troponin T stains in green, SGLT2 stains in red. At 6 hours after MI, both group showed no SGLT2 stain. On day 1, in vehicle group, SGLT2 stain in infarcted area was noted, but not in EMPA group. On day 3, both group showed SGLT2 stain mainly on endo- and epicardial area of infarct zone. On day 28, both group showed little SGLT2 stain in infarct zone. (B) SGLT2 </a:t>
            </a:r>
            <a:r>
              <a:rPr lang="en-US" sz="2800" b="0" i="0" dirty="0" err="1">
                <a:solidFill>
                  <a:srgbClr val="000000"/>
                </a:solidFill>
                <a:effectLst/>
                <a:latin typeface="Noto Sans Korean"/>
              </a:rPr>
              <a:t>densitogram</a:t>
            </a:r>
            <a:r>
              <a:rPr lang="en-US" sz="2800" b="0" i="0" dirty="0">
                <a:solidFill>
                  <a:srgbClr val="000000"/>
                </a:solidFill>
                <a:effectLst/>
                <a:latin typeface="Noto Sans Korean"/>
              </a:rPr>
              <a:t> during time sequence showing inter-group difference of fluorescence intensity. EMPA group showing slower rate of increase of SGLT2 intensity and lower peak value than vehicle group (Scale bars: 50 </a:t>
            </a:r>
            <a:r>
              <a:rPr lang="en-US" sz="2800" b="0" i="0" dirty="0" err="1">
                <a:solidFill>
                  <a:srgbClr val="000000"/>
                </a:solidFill>
                <a:effectLst/>
                <a:latin typeface="Noto Sans Korean"/>
              </a:rPr>
              <a:t>μm</a:t>
            </a:r>
            <a:r>
              <a:rPr lang="en-US" sz="2800" b="0" i="0" dirty="0">
                <a:solidFill>
                  <a:srgbClr val="000000"/>
                </a:solidFill>
                <a:effectLst/>
                <a:latin typeface="Noto Sans Korean"/>
              </a:rPr>
              <a:t>).DAPI = 4′,6-diamidino-2-phenylindole; EMPA = empagliflozin; MI = myocardial infarction; SGLT2 = sodium/glucose cotransporter 2; </a:t>
            </a:r>
            <a:r>
              <a:rPr lang="en-US" sz="2800" b="0" i="0" dirty="0" err="1">
                <a:solidFill>
                  <a:srgbClr val="000000"/>
                </a:solidFill>
                <a:effectLst/>
                <a:latin typeface="Noto Sans Korean"/>
              </a:rPr>
              <a:t>Veh</a:t>
            </a:r>
            <a:r>
              <a:rPr lang="en-US" sz="2800" b="0" i="0" dirty="0">
                <a:solidFill>
                  <a:srgbClr val="000000"/>
                </a:solidFill>
                <a:effectLst/>
                <a:latin typeface="Noto Sans Korean"/>
              </a:rPr>
              <a:t> = vehicle; </a:t>
            </a:r>
            <a:r>
              <a:rPr lang="nl-NL" sz="1800" b="0" i="0" u="none" strike="noStrike" baseline="0" dirty="0">
                <a:solidFill>
                  <a:srgbClr val="000000"/>
                </a:solidFill>
                <a:latin typeface="National Book"/>
              </a:rPr>
              <a:t>AAR = area at risk; DAPI = 4</a:t>
            </a:r>
            <a:r>
              <a:rPr lang="nl-NL" sz="1800" b="0" i="0" u="none" strike="noStrike" baseline="0" dirty="0">
                <a:solidFill>
                  <a:srgbClr val="000000"/>
                </a:solidFill>
                <a:latin typeface="Times New Roman" panose="02020603050405020304" pitchFamily="18" charset="0"/>
              </a:rPr>
              <a:t>′</a:t>
            </a:r>
            <a:r>
              <a:rPr lang="nl-NL" sz="1800" b="0" i="0" u="none" strike="noStrike" baseline="0" dirty="0">
                <a:solidFill>
                  <a:srgbClr val="000000"/>
                </a:solidFill>
                <a:latin typeface="National Book"/>
              </a:rPr>
              <a:t>,6-diamidino-2-phenylindole; EMPA = </a:t>
            </a:r>
            <a:r>
              <a:rPr lang="nl-NL" sz="1800" b="0" i="0" u="none" strike="noStrike" baseline="0" dirty="0" err="1">
                <a:solidFill>
                  <a:srgbClr val="000000"/>
                </a:solidFill>
                <a:latin typeface="National Book"/>
              </a:rPr>
              <a:t>empagliflozin</a:t>
            </a:r>
            <a:r>
              <a:rPr lang="nl-NL" sz="1800" b="0" i="0" u="none" strike="noStrike" baseline="0" dirty="0">
                <a:solidFill>
                  <a:srgbClr val="000000"/>
                </a:solidFill>
                <a:latin typeface="National Book"/>
              </a:rPr>
              <a:t>; INF = infarct area; LAD = </a:t>
            </a:r>
            <a:r>
              <a:rPr lang="nl-NL" sz="1800" b="0" i="0" u="none" strike="noStrike" baseline="0" dirty="0" err="1">
                <a:solidFill>
                  <a:srgbClr val="000000"/>
                </a:solidFill>
                <a:latin typeface="National Book"/>
              </a:rPr>
              <a:t>left</a:t>
            </a:r>
            <a:r>
              <a:rPr lang="nl-NL" sz="1800" b="0" i="0" u="none" strike="noStrike" baseline="0" dirty="0">
                <a:solidFill>
                  <a:srgbClr val="000000"/>
                </a:solidFill>
                <a:latin typeface="National Book"/>
              </a:rPr>
              <a:t> </a:t>
            </a:r>
            <a:r>
              <a:rPr lang="nl-NL" sz="1800" b="0" i="0" u="none" strike="noStrike" baseline="0" dirty="0" err="1">
                <a:solidFill>
                  <a:srgbClr val="000000"/>
                </a:solidFill>
                <a:latin typeface="National Book"/>
              </a:rPr>
              <a:t>anterior</a:t>
            </a:r>
            <a:r>
              <a:rPr lang="nl-NL" sz="1800" b="0" i="0" u="none" strike="noStrike" baseline="0" dirty="0">
                <a:solidFill>
                  <a:srgbClr val="000000"/>
                </a:solidFill>
                <a:latin typeface="National Book"/>
              </a:rPr>
              <a:t> </a:t>
            </a:r>
            <a:r>
              <a:rPr lang="nl-NL" sz="1800" b="0" i="0" u="none" strike="noStrike" baseline="0" dirty="0" err="1">
                <a:solidFill>
                  <a:srgbClr val="000000"/>
                </a:solidFill>
                <a:latin typeface="National Book"/>
              </a:rPr>
              <a:t>descending</a:t>
            </a:r>
            <a:r>
              <a:rPr lang="nl-NL" sz="1800" b="0" i="0" u="none" strike="noStrike" baseline="0" dirty="0">
                <a:solidFill>
                  <a:srgbClr val="000000"/>
                </a:solidFill>
                <a:latin typeface="National Book"/>
              </a:rPr>
              <a:t>; LV = </a:t>
            </a:r>
            <a:r>
              <a:rPr lang="nl-NL" sz="1800" b="0" i="0" u="none" strike="noStrike" baseline="0" dirty="0" err="1">
                <a:solidFill>
                  <a:srgbClr val="000000"/>
                </a:solidFill>
                <a:latin typeface="National Book"/>
              </a:rPr>
              <a:t>left</a:t>
            </a:r>
            <a:r>
              <a:rPr lang="nl-NL" sz="1800" b="0" i="0" u="none" strike="noStrike" baseline="0" dirty="0">
                <a:solidFill>
                  <a:srgbClr val="000000"/>
                </a:solidFill>
                <a:latin typeface="National Book"/>
              </a:rPr>
              <a:t> </a:t>
            </a:r>
            <a:r>
              <a:rPr lang="nl-NL" sz="1800" b="0" i="0" u="none" strike="noStrike" baseline="0" dirty="0" err="1">
                <a:solidFill>
                  <a:srgbClr val="000000"/>
                </a:solidFill>
                <a:latin typeface="National Book"/>
              </a:rPr>
              <a:t>ventricular</a:t>
            </a:r>
            <a:r>
              <a:rPr lang="nl-NL" sz="1800" b="0" i="0" u="none" strike="noStrike" baseline="0" dirty="0">
                <a:solidFill>
                  <a:srgbClr val="000000"/>
                </a:solidFill>
                <a:latin typeface="National Book"/>
              </a:rPr>
              <a:t>; MI = </a:t>
            </a:r>
            <a:r>
              <a:rPr lang="nl-NL" sz="1800" b="0" i="0" u="none" strike="noStrike" baseline="0" dirty="0" err="1">
                <a:solidFill>
                  <a:srgbClr val="000000"/>
                </a:solidFill>
                <a:latin typeface="National Book"/>
              </a:rPr>
              <a:t>myocardial</a:t>
            </a:r>
            <a:r>
              <a:rPr lang="nl-NL" sz="1800" b="0" i="0" u="none" strike="noStrike" baseline="0" dirty="0">
                <a:solidFill>
                  <a:srgbClr val="000000"/>
                </a:solidFill>
                <a:latin typeface="National Book"/>
              </a:rPr>
              <a:t> </a:t>
            </a:r>
            <a:r>
              <a:rPr lang="nl-NL" sz="1800" b="0" i="0" u="none" strike="noStrike" baseline="0" dirty="0" err="1">
                <a:solidFill>
                  <a:srgbClr val="000000"/>
                </a:solidFill>
                <a:latin typeface="National Book"/>
              </a:rPr>
              <a:t>infarction</a:t>
            </a:r>
            <a:r>
              <a:rPr lang="nl-NL" sz="1800" b="0" i="0" u="none" strike="noStrike" baseline="0" dirty="0">
                <a:solidFill>
                  <a:srgbClr val="000000"/>
                </a:solidFill>
                <a:latin typeface="National Book"/>
              </a:rPr>
              <a:t>; TUNEL = terminal </a:t>
            </a:r>
            <a:r>
              <a:rPr lang="nl-NL" sz="1800" b="0" i="0" u="none" strike="noStrike" baseline="0" dirty="0" err="1">
                <a:solidFill>
                  <a:srgbClr val="000000"/>
                </a:solidFill>
                <a:latin typeface="National Book"/>
              </a:rPr>
              <a:t>deoxynucleotidyl</a:t>
            </a:r>
            <a:r>
              <a:rPr lang="nl-NL" sz="1800" b="0" i="0" u="none" strike="noStrike" baseline="0" dirty="0">
                <a:solidFill>
                  <a:srgbClr val="000000"/>
                </a:solidFill>
                <a:latin typeface="National Book"/>
              </a:rPr>
              <a:t> </a:t>
            </a:r>
            <a:r>
              <a:rPr lang="nl-NL" sz="1800" b="0" i="0" u="none" strike="noStrike" baseline="0" dirty="0" err="1">
                <a:solidFill>
                  <a:srgbClr val="000000"/>
                </a:solidFill>
                <a:latin typeface="National Book"/>
              </a:rPr>
              <a:t>transferase-mediated</a:t>
            </a:r>
            <a:r>
              <a:rPr lang="nl-NL" sz="1800" b="0" i="0" u="none" strike="noStrike" baseline="0" dirty="0">
                <a:solidFill>
                  <a:srgbClr val="000000"/>
                </a:solidFill>
                <a:latin typeface="National Book"/>
              </a:rPr>
              <a:t> </a:t>
            </a:r>
            <a:r>
              <a:rPr lang="nl-NL" sz="1800" b="0" i="0" u="none" strike="noStrike" baseline="0" dirty="0" err="1">
                <a:solidFill>
                  <a:srgbClr val="000000"/>
                </a:solidFill>
                <a:latin typeface="National Book"/>
              </a:rPr>
              <a:t>dUTP</a:t>
            </a:r>
            <a:r>
              <a:rPr lang="nl-NL" sz="1800" b="0" i="0" u="none" strike="noStrike" baseline="0" dirty="0">
                <a:solidFill>
                  <a:srgbClr val="000000"/>
                </a:solidFill>
                <a:latin typeface="National Book"/>
              </a:rPr>
              <a:t> </a:t>
            </a:r>
            <a:r>
              <a:rPr lang="nl-NL" sz="1800" b="0" i="0" u="none" strike="noStrike" baseline="0" dirty="0" err="1">
                <a:solidFill>
                  <a:srgbClr val="000000"/>
                </a:solidFill>
                <a:latin typeface="National Book"/>
              </a:rPr>
              <a:t>nick</a:t>
            </a:r>
            <a:r>
              <a:rPr lang="nl-NL" sz="1800" b="0" i="0" u="none" strike="noStrike" baseline="0" dirty="0">
                <a:solidFill>
                  <a:srgbClr val="000000"/>
                </a:solidFill>
                <a:latin typeface="National Book"/>
              </a:rPr>
              <a:t> </a:t>
            </a:r>
            <a:r>
              <a:rPr lang="nl-NL" sz="1800" b="0" i="0" u="none" strike="noStrike" baseline="0" dirty="0" err="1">
                <a:solidFill>
                  <a:srgbClr val="000000"/>
                </a:solidFill>
                <a:latin typeface="National Book"/>
              </a:rPr>
              <a:t>endlabeling</a:t>
            </a:r>
            <a:endParaRPr lang="en-US" sz="2800" b="0" i="0" dirty="0">
              <a:solidFill>
                <a:srgbClr val="000000"/>
              </a:solidFill>
              <a:effectLst/>
              <a:latin typeface="Noto Sans Korean"/>
            </a:endParaRPr>
          </a:p>
          <a:p>
            <a:pPr algn="l"/>
            <a:endParaRPr lang="en-US" sz="2800" b="0" i="0" dirty="0">
              <a:solidFill>
                <a:srgbClr val="000000"/>
              </a:solidFill>
              <a:effectLst/>
              <a:latin typeface="Noto Sans Korean"/>
            </a:endParaRPr>
          </a:p>
        </p:txBody>
      </p:sp>
      <p:sp>
        <p:nvSpPr>
          <p:cNvPr id="4" name="Tijdelijke aanduiding voor dianummer 3">
            <a:extLst>
              <a:ext uri="{FF2B5EF4-FFF2-40B4-BE49-F238E27FC236}">
                <a16:creationId xmlns:a16="http://schemas.microsoft.com/office/drawing/2014/main" id="{87BDA56D-5BA9-FD1C-6D36-3A360CEB305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AA65D-AC2E-4D16-B47B-C6134ECADD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683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nl-NL"/>
              <a:t>Klik om stijl te bewerken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536EADFA-E31A-4E90-A091-FEF33658E0B2}" type="datetimeFigureOut">
              <a:rPr lang="nl-NL" smtClean="0"/>
              <a:t>27-2-2026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AC306DA-6BBC-4F39-A36E-990F6C323370}" type="slidenum">
              <a:rPr lang="nl-NL" smtClean="0"/>
              <a:t>‹nr.›</a:t>
            </a:fld>
            <a:endParaRPr lang="nl-NL"/>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16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36EADFA-E31A-4E90-A091-FEF33658E0B2}" type="datetimeFigureOut">
              <a:rPr lang="nl-NL" smtClean="0"/>
              <a:t>27-2-2026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AC306DA-6BBC-4F39-A36E-990F6C323370}" type="slidenum">
              <a:rPr lang="nl-NL" smtClean="0"/>
              <a:t>‹nr.›</a:t>
            </a:fld>
            <a:endParaRPr lang="nl-NL"/>
          </a:p>
        </p:txBody>
      </p:sp>
    </p:spTree>
    <p:extLst>
      <p:ext uri="{BB962C8B-B14F-4D97-AF65-F5344CB8AC3E}">
        <p14:creationId xmlns:p14="http://schemas.microsoft.com/office/powerpoint/2010/main" val="683631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36EADFA-E31A-4E90-A091-FEF33658E0B2}" type="datetimeFigureOut">
              <a:rPr lang="nl-NL" smtClean="0"/>
              <a:t>27-2-2026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AC306DA-6BBC-4F39-A36E-990F6C323370}" type="slidenum">
              <a:rPr lang="nl-NL" smtClean="0"/>
              <a:t>‹nr.›</a:t>
            </a:fld>
            <a:endParaRPr lang="nl-NL"/>
          </a:p>
        </p:txBody>
      </p:sp>
    </p:spTree>
    <p:extLst>
      <p:ext uri="{BB962C8B-B14F-4D97-AF65-F5344CB8AC3E}">
        <p14:creationId xmlns:p14="http://schemas.microsoft.com/office/powerpoint/2010/main" val="3908558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F0A25E4E-8604-4CC2-BE5C-46F061F4150D}" type="datetimeFigureOut">
              <a:rPr lang="nl-NL" smtClean="0"/>
              <a:t>27-2-2026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434FAC0-B0E4-44FD-8195-D5D47543E11B}" type="slidenum">
              <a:rPr lang="nl-NL" smtClean="0"/>
              <a:t>‹nr.›</a:t>
            </a:fld>
            <a:endParaRPr lang="nl-NL"/>
          </a:p>
        </p:txBody>
      </p:sp>
    </p:spTree>
    <p:extLst>
      <p:ext uri="{BB962C8B-B14F-4D97-AF65-F5344CB8AC3E}">
        <p14:creationId xmlns:p14="http://schemas.microsoft.com/office/powerpoint/2010/main" val="2855328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0A25E4E-8604-4CC2-BE5C-46F061F4150D}" type="datetimeFigureOut">
              <a:rPr lang="nl-NL" smtClean="0"/>
              <a:t>27-2-2026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434FAC0-B0E4-44FD-8195-D5D47543E11B}" type="slidenum">
              <a:rPr lang="nl-NL" smtClean="0"/>
              <a:t>‹nr.›</a:t>
            </a:fld>
            <a:endParaRPr lang="nl-NL"/>
          </a:p>
        </p:txBody>
      </p:sp>
    </p:spTree>
    <p:extLst>
      <p:ext uri="{BB962C8B-B14F-4D97-AF65-F5344CB8AC3E}">
        <p14:creationId xmlns:p14="http://schemas.microsoft.com/office/powerpoint/2010/main" val="389701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5333"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F0A25E4E-8604-4CC2-BE5C-46F061F4150D}" type="datetimeFigureOut">
              <a:rPr lang="nl-NL" smtClean="0"/>
              <a:t>27-2-2026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434FAC0-B0E4-44FD-8195-D5D47543E11B}" type="slidenum">
              <a:rPr lang="nl-NL" smtClean="0"/>
              <a:t>‹nr.›</a:t>
            </a:fld>
            <a:endParaRPr lang="nl-NL"/>
          </a:p>
        </p:txBody>
      </p:sp>
    </p:spTree>
    <p:extLst>
      <p:ext uri="{BB962C8B-B14F-4D97-AF65-F5344CB8AC3E}">
        <p14:creationId xmlns:p14="http://schemas.microsoft.com/office/powerpoint/2010/main" val="2837439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F0A25E4E-8604-4CC2-BE5C-46F061F4150D}" type="datetimeFigureOut">
              <a:rPr lang="nl-NL" smtClean="0"/>
              <a:t>27-2-2026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E434FAC0-B0E4-44FD-8195-D5D47543E11B}" type="slidenum">
              <a:rPr lang="nl-NL" smtClean="0"/>
              <a:t>‹nr.›</a:t>
            </a:fld>
            <a:endParaRPr lang="nl-NL"/>
          </a:p>
        </p:txBody>
      </p:sp>
    </p:spTree>
    <p:extLst>
      <p:ext uri="{BB962C8B-B14F-4D97-AF65-F5344CB8AC3E}">
        <p14:creationId xmlns:p14="http://schemas.microsoft.com/office/powerpoint/2010/main" val="3893325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7"/>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l-NL"/>
              <a:t>Klik om de modelstijlen te bewerken</a:t>
            </a:r>
          </a:p>
        </p:txBody>
      </p:sp>
      <p:sp>
        <p:nvSpPr>
          <p:cNvPr id="6" name="Tijdelijke aanduiding voor inhoud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F0A25E4E-8604-4CC2-BE5C-46F061F4150D}" type="datetimeFigureOut">
              <a:rPr lang="nl-NL" smtClean="0"/>
              <a:t>27-2-2026</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E434FAC0-B0E4-44FD-8195-D5D47543E11B}" type="slidenum">
              <a:rPr lang="nl-NL" smtClean="0"/>
              <a:t>‹nr.›</a:t>
            </a:fld>
            <a:endParaRPr lang="nl-NL"/>
          </a:p>
        </p:txBody>
      </p:sp>
    </p:spTree>
    <p:extLst>
      <p:ext uri="{BB962C8B-B14F-4D97-AF65-F5344CB8AC3E}">
        <p14:creationId xmlns:p14="http://schemas.microsoft.com/office/powerpoint/2010/main" val="2098353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F0A25E4E-8604-4CC2-BE5C-46F061F4150D}" type="datetimeFigureOut">
              <a:rPr lang="nl-NL" smtClean="0"/>
              <a:t>27-2-2026</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E434FAC0-B0E4-44FD-8195-D5D47543E11B}" type="slidenum">
              <a:rPr lang="nl-NL" smtClean="0"/>
              <a:t>‹nr.›</a:t>
            </a:fld>
            <a:endParaRPr lang="nl-NL"/>
          </a:p>
        </p:txBody>
      </p:sp>
    </p:spTree>
    <p:extLst>
      <p:ext uri="{BB962C8B-B14F-4D97-AF65-F5344CB8AC3E}">
        <p14:creationId xmlns:p14="http://schemas.microsoft.com/office/powerpoint/2010/main" val="2125795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0A25E4E-8604-4CC2-BE5C-46F061F4150D}" type="datetimeFigureOut">
              <a:rPr lang="nl-NL" smtClean="0"/>
              <a:t>27-2-2026</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E434FAC0-B0E4-44FD-8195-D5D47543E11B}" type="slidenum">
              <a:rPr lang="nl-NL" smtClean="0"/>
              <a:t>‹nr.›</a:t>
            </a:fld>
            <a:endParaRPr lang="nl-NL"/>
          </a:p>
        </p:txBody>
      </p:sp>
    </p:spTree>
    <p:extLst>
      <p:ext uri="{BB962C8B-B14F-4D97-AF65-F5344CB8AC3E}">
        <p14:creationId xmlns:p14="http://schemas.microsoft.com/office/powerpoint/2010/main" val="3328414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49"/>
            <a:ext cx="4011084" cy="1162051"/>
          </a:xfrm>
        </p:spPr>
        <p:txBody>
          <a:bodyPr anchor="b"/>
          <a:lstStyle>
            <a:lvl1pPr algn="l">
              <a:defRPr sz="2667" b="1"/>
            </a:lvl1pPr>
          </a:lstStyle>
          <a:p>
            <a:r>
              <a:rPr lang="nl-NL"/>
              <a:t>Klik om de stijl te bewerken</a:t>
            </a:r>
          </a:p>
        </p:txBody>
      </p:sp>
      <p:sp>
        <p:nvSpPr>
          <p:cNvPr id="3" name="Tijdelijke aanduiding voor inhoud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F0A25E4E-8604-4CC2-BE5C-46F061F4150D}" type="datetimeFigureOut">
              <a:rPr lang="nl-NL" smtClean="0"/>
              <a:t>27-2-2026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E434FAC0-B0E4-44FD-8195-D5D47543E11B}" type="slidenum">
              <a:rPr lang="nl-NL" smtClean="0"/>
              <a:t>‹nr.›</a:t>
            </a:fld>
            <a:endParaRPr lang="nl-NL"/>
          </a:p>
        </p:txBody>
      </p:sp>
    </p:spTree>
    <p:extLst>
      <p:ext uri="{BB962C8B-B14F-4D97-AF65-F5344CB8AC3E}">
        <p14:creationId xmlns:p14="http://schemas.microsoft.com/office/powerpoint/2010/main" val="2394586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36EADFA-E31A-4E90-A091-FEF33658E0B2}" type="datetimeFigureOut">
              <a:rPr lang="nl-NL" smtClean="0"/>
              <a:t>27-2-2026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AC306DA-6BBC-4F39-A36E-990F6C323370}" type="slidenum">
              <a:rPr lang="nl-NL" smtClean="0"/>
              <a:t>‹nr.›</a:t>
            </a:fld>
            <a:endParaRPr lang="nl-NL"/>
          </a:p>
        </p:txBody>
      </p:sp>
    </p:spTree>
    <p:extLst>
      <p:ext uri="{BB962C8B-B14F-4D97-AF65-F5344CB8AC3E}">
        <p14:creationId xmlns:p14="http://schemas.microsoft.com/office/powerpoint/2010/main" val="484022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9"/>
          </a:xfrm>
        </p:spPr>
        <p:txBody>
          <a:bodyPr anchor="b"/>
          <a:lstStyle>
            <a:lvl1pPr algn="l">
              <a:defRPr sz="2667"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nl-NL"/>
          </a:p>
        </p:txBody>
      </p:sp>
      <p:sp>
        <p:nvSpPr>
          <p:cNvPr id="4" name="Tijdelijke aanduiding voor tekst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F0A25E4E-8604-4CC2-BE5C-46F061F4150D}" type="datetimeFigureOut">
              <a:rPr lang="nl-NL" smtClean="0"/>
              <a:t>27-2-2026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E434FAC0-B0E4-44FD-8195-D5D47543E11B}" type="slidenum">
              <a:rPr lang="nl-NL" smtClean="0"/>
              <a:t>‹nr.›</a:t>
            </a:fld>
            <a:endParaRPr lang="nl-NL"/>
          </a:p>
        </p:txBody>
      </p:sp>
    </p:spTree>
    <p:extLst>
      <p:ext uri="{BB962C8B-B14F-4D97-AF65-F5344CB8AC3E}">
        <p14:creationId xmlns:p14="http://schemas.microsoft.com/office/powerpoint/2010/main" val="2312641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0A25E4E-8604-4CC2-BE5C-46F061F4150D}" type="datetimeFigureOut">
              <a:rPr lang="nl-NL" smtClean="0"/>
              <a:t>27-2-2026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434FAC0-B0E4-44FD-8195-D5D47543E11B}" type="slidenum">
              <a:rPr lang="nl-NL" smtClean="0"/>
              <a:t>‹nr.›</a:t>
            </a:fld>
            <a:endParaRPr lang="nl-NL"/>
          </a:p>
        </p:txBody>
      </p:sp>
    </p:spTree>
    <p:extLst>
      <p:ext uri="{BB962C8B-B14F-4D97-AF65-F5344CB8AC3E}">
        <p14:creationId xmlns:p14="http://schemas.microsoft.com/office/powerpoint/2010/main" val="2678289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06374"/>
            <a:ext cx="2743200" cy="4387851"/>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06374"/>
            <a:ext cx="8026400" cy="4387851"/>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0A25E4E-8604-4CC2-BE5C-46F061F4150D}" type="datetimeFigureOut">
              <a:rPr lang="nl-NL" smtClean="0"/>
              <a:t>27-2-2026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434FAC0-B0E4-44FD-8195-D5D47543E11B}" type="slidenum">
              <a:rPr lang="nl-NL" smtClean="0"/>
              <a:t>‹nr.›</a:t>
            </a:fld>
            <a:endParaRPr lang="nl-NL"/>
          </a:p>
        </p:txBody>
      </p:sp>
    </p:spTree>
    <p:extLst>
      <p:ext uri="{BB962C8B-B14F-4D97-AF65-F5344CB8AC3E}">
        <p14:creationId xmlns:p14="http://schemas.microsoft.com/office/powerpoint/2010/main" val="4242131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nl-NL"/>
              <a:t>Klik om stijl te bewerken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536EADFA-E31A-4E90-A091-FEF33658E0B2}" type="datetimeFigureOut">
              <a:rPr lang="nl-NL" smtClean="0"/>
              <a:t>27-2-2026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AC306DA-6BBC-4F39-A36E-990F6C323370}" type="slidenum">
              <a:rPr lang="nl-NL" smtClean="0"/>
              <a:t>‹nr.›</a:t>
            </a:fld>
            <a:endParaRPr lang="nl-NL"/>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334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nl-NL"/>
              <a:t>Klik om stijl te bewerken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536EADFA-E31A-4E90-A091-FEF33658E0B2}" type="datetimeFigureOut">
              <a:rPr lang="nl-NL" smtClean="0"/>
              <a:t>27-2-2026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FAC306DA-6BBC-4F39-A36E-990F6C323370}" type="slidenum">
              <a:rPr lang="nl-NL" smtClean="0"/>
              <a:t>‹nr.›</a:t>
            </a:fld>
            <a:endParaRPr lang="nl-NL"/>
          </a:p>
        </p:txBody>
      </p:sp>
    </p:spTree>
    <p:extLst>
      <p:ext uri="{BB962C8B-B14F-4D97-AF65-F5344CB8AC3E}">
        <p14:creationId xmlns:p14="http://schemas.microsoft.com/office/powerpoint/2010/main" val="2648743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nl-NL"/>
              <a:t>Klik om stijl te bewerken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097280" y="2582334"/>
            <a:ext cx="4937760" cy="33782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217920" y="2582334"/>
            <a:ext cx="4937760" cy="33782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536EADFA-E31A-4E90-A091-FEF33658E0B2}" type="datetimeFigureOut">
              <a:rPr lang="nl-NL" smtClean="0"/>
              <a:t>27-2-2026</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FAC306DA-6BBC-4F39-A36E-990F6C323370}" type="slidenum">
              <a:rPr lang="nl-NL" smtClean="0"/>
              <a:t>‹nr.›</a:t>
            </a:fld>
            <a:endParaRPr lang="nl-NL"/>
          </a:p>
        </p:txBody>
      </p:sp>
    </p:spTree>
    <p:extLst>
      <p:ext uri="{BB962C8B-B14F-4D97-AF65-F5344CB8AC3E}">
        <p14:creationId xmlns:p14="http://schemas.microsoft.com/office/powerpoint/2010/main" val="265725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536EADFA-E31A-4E90-A091-FEF33658E0B2}" type="datetimeFigureOut">
              <a:rPr lang="nl-NL" smtClean="0"/>
              <a:t>27-2-2026</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FAC306DA-6BBC-4F39-A36E-990F6C323370}" type="slidenum">
              <a:rPr lang="nl-NL" smtClean="0"/>
              <a:t>‹nr.›</a:t>
            </a:fld>
            <a:endParaRPr lang="nl-NL"/>
          </a:p>
        </p:txBody>
      </p:sp>
    </p:spTree>
    <p:extLst>
      <p:ext uri="{BB962C8B-B14F-4D97-AF65-F5344CB8AC3E}">
        <p14:creationId xmlns:p14="http://schemas.microsoft.com/office/powerpoint/2010/main" val="622359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36EADFA-E31A-4E90-A091-FEF33658E0B2}" type="datetimeFigureOut">
              <a:rPr lang="nl-NL" smtClean="0"/>
              <a:t>27-2-2026</a:t>
            </a:fld>
            <a:endParaRPr lang="nl-NL"/>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nl-NL"/>
          </a:p>
        </p:txBody>
      </p:sp>
      <p:sp>
        <p:nvSpPr>
          <p:cNvPr id="9" name="Slide Number Placeholder 8"/>
          <p:cNvSpPr>
            <a:spLocks noGrp="1"/>
          </p:cNvSpPr>
          <p:nvPr>
            <p:ph type="sldNum" sz="quarter" idx="12"/>
          </p:nvPr>
        </p:nvSpPr>
        <p:spPr/>
        <p:txBody>
          <a:bodyPr/>
          <a:lstStyle/>
          <a:p>
            <a:fld id="{FAC306DA-6BBC-4F39-A36E-990F6C323370}" type="slidenum">
              <a:rPr lang="nl-NL" smtClean="0"/>
              <a:t>‹nr.›</a:t>
            </a:fld>
            <a:endParaRPr lang="nl-NL"/>
          </a:p>
        </p:txBody>
      </p:sp>
    </p:spTree>
    <p:extLst>
      <p:ext uri="{BB962C8B-B14F-4D97-AF65-F5344CB8AC3E}">
        <p14:creationId xmlns:p14="http://schemas.microsoft.com/office/powerpoint/2010/main" val="1525084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nl-NL"/>
              <a:t>Klik om stijl te bewerken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36EADFA-E31A-4E90-A091-FEF33658E0B2}" type="datetimeFigureOut">
              <a:rPr lang="nl-NL" smtClean="0"/>
              <a:t>27-2-2026</a:t>
            </a:fld>
            <a:endParaRPr lang="nl-NL"/>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nl-NL"/>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AC306DA-6BBC-4F39-A36E-990F6C323370}" type="slidenum">
              <a:rPr lang="nl-NL" smtClean="0"/>
              <a:t>‹nr.›</a:t>
            </a:fld>
            <a:endParaRPr lang="nl-NL"/>
          </a:p>
        </p:txBody>
      </p:sp>
    </p:spTree>
    <p:extLst>
      <p:ext uri="{BB962C8B-B14F-4D97-AF65-F5344CB8AC3E}">
        <p14:creationId xmlns:p14="http://schemas.microsoft.com/office/powerpoint/2010/main" val="1724927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nl-NL"/>
              <a:t>Klik om stijl te bewerken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536EADFA-E31A-4E90-A091-FEF33658E0B2}" type="datetimeFigureOut">
              <a:rPr lang="nl-NL" smtClean="0"/>
              <a:t>27-2-2026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FAC306DA-6BBC-4F39-A36E-990F6C323370}" type="slidenum">
              <a:rPr lang="nl-NL" smtClean="0"/>
              <a:t>‹nr.›</a:t>
            </a:fld>
            <a:endParaRPr lang="nl-NL"/>
          </a:p>
        </p:txBody>
      </p:sp>
    </p:spTree>
    <p:extLst>
      <p:ext uri="{BB962C8B-B14F-4D97-AF65-F5344CB8AC3E}">
        <p14:creationId xmlns:p14="http://schemas.microsoft.com/office/powerpoint/2010/main" val="2599414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nl-NL"/>
              <a:t>Klik om stijl te bewerken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36EADFA-E31A-4E90-A091-FEF33658E0B2}" type="datetimeFigureOut">
              <a:rPr lang="nl-NL" smtClean="0"/>
              <a:t>27-2-2026</a:t>
            </a:fld>
            <a:endParaRPr lang="nl-NL"/>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nl-NL"/>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AC306DA-6BBC-4F39-A36E-990F6C323370}" type="slidenum">
              <a:rPr lang="nl-NL" smtClean="0"/>
              <a:t>‹nr.›</a:t>
            </a:fld>
            <a:endParaRPr lang="nl-NL"/>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21439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0A25E4E-8604-4CC2-BE5C-46F061F4150D}" type="datetimeFigureOut">
              <a:rPr lang="nl-NL" smtClean="0"/>
              <a:t>27-2-2026</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434FAC0-B0E4-44FD-8195-D5D47543E11B}" type="slidenum">
              <a:rPr lang="nl-NL" smtClean="0"/>
              <a:t>‹nr.›</a:t>
            </a:fld>
            <a:endParaRPr lang="nl-NL"/>
          </a:p>
        </p:txBody>
      </p:sp>
    </p:spTree>
    <p:extLst>
      <p:ext uri="{BB962C8B-B14F-4D97-AF65-F5344CB8AC3E}">
        <p14:creationId xmlns:p14="http://schemas.microsoft.com/office/powerpoint/2010/main" val="9932147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0.png"/><Relationship Id="rId4" Type="http://schemas.openxmlformats.org/officeDocument/2006/relationships/diagramLayout" Target="../diagrams/layout1.xml"/><Relationship Id="rId9" Type="http://schemas.openxmlformats.org/officeDocument/2006/relationships/image" Target="../media/image37.sv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www.google.nl/url?sa=i&amp;rct=j&amp;q=&amp;esrc=s&amp;source=images&amp;cd=&amp;cad=rja&amp;uact=8&amp;ved=0ahUKEwjxt-2AzonXAhWRYVAKHTdbBdgQjRwIBw&amp;url=https://cooperatiewehelpen.nl/blog/&amp;psig=AOvVaw2sBDzMnVJf0_egBwXgD38v&amp;ust=1508946515583625" TargetMode="External"/><Relationship Id="rId13" Type="http://schemas.openxmlformats.org/officeDocument/2006/relationships/image" Target="../media/image47.jpeg"/><Relationship Id="rId18" Type="http://schemas.openxmlformats.org/officeDocument/2006/relationships/hyperlink" Target="https://www.google.nl/url?sa=i&amp;url=https://www.transport-online.nl/site/123959/corona-uitbraak-umcg-eist-dode-ruim-50-mensen-besmet/&amp;psig=AOvVaw2tBELe69yg2RpK2Wj4S4Sd&amp;ust=1628283310258000&amp;source=images&amp;cd=vfe&amp;ved=0CAcQjRxqFwoTCIDv45TimvICFQAAAAAdAAAAABB1" TargetMode="External"/><Relationship Id="rId3" Type="http://schemas.openxmlformats.org/officeDocument/2006/relationships/image" Target="../media/image42.jpeg"/><Relationship Id="rId7" Type="http://schemas.openxmlformats.org/officeDocument/2006/relationships/image" Target="../media/image44.jpeg"/><Relationship Id="rId12" Type="http://schemas.openxmlformats.org/officeDocument/2006/relationships/hyperlink" Target="https://www.google.nl/url?sa=i&amp;url=https://uol.de/medizin/klinische-partner/university-medical-center-groningen&amp;psig=AOvVaw0zNF_mX2gwpXynn0ED5BrN&amp;ust=1628281814956000&amp;source=images&amp;cd=vfe&amp;ved=0CAcQjRxqGAoTCLjX18vcmvICFQAAAAAdAAAAABDHAQ" TargetMode="External"/><Relationship Id="rId17" Type="http://schemas.openxmlformats.org/officeDocument/2006/relationships/image" Target="../media/image49.jpeg"/><Relationship Id="rId2" Type="http://schemas.openxmlformats.org/officeDocument/2006/relationships/hyperlink" Target="https://www.google.nl/url?sa=i&amp;rct=j&amp;q=&amp;esrc=s&amp;source=images&amp;cd=&amp;ved=0ahUKEwjmxITPzonXAhWFb1AKHSzlDOAQjRwIBw&amp;url=https://pro.villeroy-boch.com/nl/nl/badkamer-en-wellness/architecten-ontwerpers/referenties/gezondheid-zorg/umcg.html&amp;psig=AOvVaw2cSKuLE8xI0uD_PywJKmpp&amp;ust=1508946390396383" TargetMode="External"/><Relationship Id="rId16" Type="http://schemas.openxmlformats.org/officeDocument/2006/relationships/hyperlink" Target="https://www.google.nl/url?sa=i&amp;url=https://nl.pinterest.com/digicmb/images-in-umcg/&amp;psig=AOvVaw0zNF_mX2gwpXynn0ED5BrN&amp;ust=1628281814956000&amp;source=images&amp;cd=vfe&amp;ved=0CAcQjRxqGAoTCLjX18vcmvICFQAAAAAdAAAAABDcAQ" TargetMode="External"/><Relationship Id="rId20"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hyperlink" Target="http://www.google.nl/url?sa=i&amp;rct=j&amp;q=&amp;esrc=s&amp;source=images&amp;cd=&amp;ved=0ahUKEwiigqakz4nXAhWRa1AKHXxMDa8QjRwIBw&amp;url=http://dutchhospitaldesign.com/university-medical-center-groningen/&amp;psig=AOvVaw2MXlEnKOXO8e9_yh6dQRyd&amp;ust=1508946857042199" TargetMode="External"/><Relationship Id="rId11" Type="http://schemas.openxmlformats.org/officeDocument/2006/relationships/image" Target="../media/image46.jpeg"/><Relationship Id="rId5" Type="http://schemas.openxmlformats.org/officeDocument/2006/relationships/image" Target="../media/image43.jpeg"/><Relationship Id="rId15" Type="http://schemas.openxmlformats.org/officeDocument/2006/relationships/image" Target="../media/image48.jpeg"/><Relationship Id="rId10" Type="http://schemas.openxmlformats.org/officeDocument/2006/relationships/hyperlink" Target="https://www.google.nl/url?sa=i&amp;url=https://www.rug.nl/masters/biomedical-engineering/?lang%3Den&amp;psig=AOvVaw2kdEHwWMTg77V9zWW7I6aV&amp;ust=1628280916898000&amp;source=images&amp;cd=vfe&amp;ved=0CAcQjRxqFwoTCPDMsZ_ZmvICFQAAAAAdAAAAABAq" TargetMode="External"/><Relationship Id="rId19" Type="http://schemas.openxmlformats.org/officeDocument/2006/relationships/image" Target="../media/image50.jpeg"/><Relationship Id="rId4" Type="http://schemas.openxmlformats.org/officeDocument/2006/relationships/hyperlink" Target="http://www.google.nl/url?sa=i&amp;rct=j&amp;q=&amp;esrc=s&amp;source=images&amp;cd=&amp;cad=rja&amp;uact=8&amp;ved=0ahUKEwiigqakz4nXAhWRa1AKHXxMDa8QjRwIBw&amp;url=http://www.gezinsbode.nl/nieuws/41293/umcg-niemand-blootgesteld-aan-verhoogde-concentratie-asbest-in-triadegebouw/&amp;psig=AOvVaw2MXlEnKOXO8e9_yh6dQRyd&amp;ust=1508946857042199" TargetMode="External"/><Relationship Id="rId9" Type="http://schemas.openxmlformats.org/officeDocument/2006/relationships/image" Target="../media/image45.jpeg"/><Relationship Id="rId14" Type="http://schemas.openxmlformats.org/officeDocument/2006/relationships/hyperlink" Target="https://www.google.nl/url?sa=i&amp;url=https://www.wikiwand.com/nl/Universitair_Medisch_Centrum_Groningen&amp;psig=AOvVaw0zNF_mX2gwpXynn0ED5BrN&amp;ust=1628281814956000&amp;source=images&amp;cd=vfe&amp;ved=0CAcQjRxqGAoTCLjX18vcmvICFQAAAAAdAAAAABDMAQ"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21" name="Rectangle 2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3" name="Ondertitel 2">
            <a:extLst>
              <a:ext uri="{FF2B5EF4-FFF2-40B4-BE49-F238E27FC236}">
                <a16:creationId xmlns:a16="http://schemas.microsoft.com/office/drawing/2014/main" id="{8D32ADA5-EA43-4572-C3ED-D475F898B4EB}"/>
              </a:ext>
            </a:extLst>
          </p:cNvPr>
          <p:cNvSpPr txBox="1">
            <a:spLocks/>
          </p:cNvSpPr>
          <p:nvPr/>
        </p:nvSpPr>
        <p:spPr>
          <a:xfrm>
            <a:off x="4104080" y="2201429"/>
            <a:ext cx="8082236" cy="177403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ctr" defTabSz="914400" rtl="0" eaLnBrk="1" fontAlgn="auto" latinLnBrk="0" hangingPunct="1">
              <a:lnSpc>
                <a:spcPct val="90000"/>
              </a:lnSpc>
              <a:spcBef>
                <a:spcPts val="0"/>
              </a:spcBef>
              <a:spcAft>
                <a:spcPts val="0"/>
              </a:spcAft>
              <a:buClr>
                <a:srgbClr val="FFC000"/>
              </a:buClr>
              <a:buSzPct val="100000"/>
              <a:buFont typeface="Calibri" panose="020F0502020204030204" pitchFamily="34" charset="0"/>
              <a:buChar char=" "/>
              <a:tabLst/>
              <a:defRPr/>
            </a:pPr>
            <a:r>
              <a:rPr lang="nl-NL" sz="4400" b="1" dirty="0">
                <a:solidFill>
                  <a:srgbClr val="57B5AC">
                    <a:lumMod val="75000"/>
                  </a:srgbClr>
                </a:solidFill>
                <a:latin typeface="Calibri" panose="020F0502020204030204"/>
              </a:rPr>
              <a:t>S</a:t>
            </a:r>
            <a:r>
              <a:rPr kumimoji="0" lang="nl-NL" sz="4400" b="1" i="0" u="none" strike="noStrike" kern="1200" cap="none" spc="0" normalizeH="0" baseline="0" noProof="0" dirty="0">
                <a:ln>
                  <a:noFill/>
                </a:ln>
                <a:solidFill>
                  <a:srgbClr val="57B5AC">
                    <a:lumMod val="75000"/>
                  </a:srgbClr>
                </a:solidFill>
                <a:effectLst/>
                <a:uLnTx/>
                <a:uFillTx/>
                <a:latin typeface="Calibri" panose="020F0502020204030204"/>
                <a:ea typeface="+mn-ea"/>
                <a:cs typeface="+mn-cs"/>
              </a:rPr>
              <a:t>GLT2-inhibitors</a:t>
            </a:r>
          </a:p>
          <a:p>
            <a:pPr marL="91440" marR="0" lvl="0" indent="-91440" algn="ctr" defTabSz="914400" rtl="0" eaLnBrk="1" fontAlgn="auto" latinLnBrk="0" hangingPunct="1">
              <a:lnSpc>
                <a:spcPct val="90000"/>
              </a:lnSpc>
              <a:spcBef>
                <a:spcPts val="0"/>
              </a:spcBef>
              <a:spcAft>
                <a:spcPts val="0"/>
              </a:spcAft>
              <a:buClr>
                <a:srgbClr val="FFC000"/>
              </a:buClr>
              <a:buSzPct val="100000"/>
              <a:buFont typeface="Calibri" panose="020F0502020204030204" pitchFamily="34" charset="0"/>
              <a:buChar char=" "/>
              <a:tabLst/>
              <a:defRPr/>
            </a:pPr>
            <a:r>
              <a:rPr lang="nl-NL" sz="4400" b="1" dirty="0">
                <a:solidFill>
                  <a:srgbClr val="57B5AC">
                    <a:lumMod val="75000"/>
                  </a:srgbClr>
                </a:solidFill>
                <a:latin typeface="Calibri" panose="020F0502020204030204"/>
              </a:rPr>
              <a:t>f</a:t>
            </a:r>
            <a:r>
              <a:rPr kumimoji="0" lang="nl-NL" sz="4400" b="1" i="0" u="none" strike="noStrike" kern="1200" cap="none" spc="0" normalizeH="0" baseline="0" noProof="0" dirty="0">
                <a:ln>
                  <a:noFill/>
                </a:ln>
                <a:solidFill>
                  <a:srgbClr val="57B5AC">
                    <a:lumMod val="75000"/>
                  </a:srgbClr>
                </a:solidFill>
                <a:effectLst/>
                <a:uLnTx/>
                <a:uFillTx/>
                <a:latin typeface="Calibri" panose="020F0502020204030204"/>
                <a:ea typeface="+mn-ea"/>
                <a:cs typeface="+mn-cs"/>
              </a:rPr>
              <a:t>or late stage CKD?</a:t>
            </a:r>
          </a:p>
          <a:p>
            <a:pPr marL="91440" marR="0" lvl="0" indent="-91440" algn="ctr" defTabSz="914400" rtl="0" eaLnBrk="1" fontAlgn="auto" latinLnBrk="0" hangingPunct="1">
              <a:lnSpc>
                <a:spcPct val="90000"/>
              </a:lnSpc>
              <a:spcBef>
                <a:spcPts val="0"/>
              </a:spcBef>
              <a:spcAft>
                <a:spcPts val="0"/>
              </a:spcAft>
              <a:buClr>
                <a:srgbClr val="FFC000"/>
              </a:buClr>
              <a:buSzPct val="100000"/>
              <a:buFont typeface="Calibri" panose="020F0502020204030204" pitchFamily="34" charset="0"/>
              <a:buChar char=" "/>
              <a:tabLst/>
              <a:defRPr/>
            </a:pPr>
            <a:endParaRPr lang="nl-NL" sz="4000" b="1" dirty="0">
              <a:solidFill>
                <a:srgbClr val="57B5AC">
                  <a:lumMod val="75000"/>
                </a:srgbClr>
              </a:solidFill>
              <a:latin typeface="Calibri" panose="020F0502020204030204"/>
            </a:endParaRPr>
          </a:p>
          <a:p>
            <a:pPr marL="91440" marR="0" lvl="0" indent="-91440" algn="ctr" defTabSz="914400" rtl="0" eaLnBrk="1" fontAlgn="auto" latinLnBrk="0" hangingPunct="1">
              <a:lnSpc>
                <a:spcPct val="90000"/>
              </a:lnSpc>
              <a:spcBef>
                <a:spcPts val="0"/>
              </a:spcBef>
              <a:spcAft>
                <a:spcPts val="0"/>
              </a:spcAft>
              <a:buClr>
                <a:srgbClr val="FFC000"/>
              </a:buClr>
              <a:buSzPct val="100000"/>
              <a:buFont typeface="Calibri" panose="020F0502020204030204" pitchFamily="34" charset="0"/>
              <a:buChar char=" "/>
              <a:tabLst/>
              <a:defRPr/>
            </a:pPr>
            <a:r>
              <a:rPr kumimoji="0" lang="nl-NL" sz="4000" u="none" strike="noStrike" kern="1200" cap="none" spc="0" normalizeH="0" noProof="0" dirty="0">
                <a:ln>
                  <a:noFill/>
                </a:ln>
                <a:solidFill>
                  <a:srgbClr val="57B5AC">
                    <a:lumMod val="75000"/>
                  </a:srgbClr>
                </a:solidFill>
                <a:effectLst/>
                <a:uLnTx/>
                <a:uFillTx/>
                <a:latin typeface="Calibri" panose="020F0502020204030204"/>
                <a:ea typeface="+mn-ea"/>
                <a:cs typeface="+mn-cs"/>
              </a:rPr>
              <a:t>CKD G4/5, </a:t>
            </a:r>
            <a:r>
              <a:rPr kumimoji="0" lang="nl-NL" sz="4000" u="none" strike="noStrike" kern="1200" cap="none" spc="0" normalizeH="0" noProof="0" dirty="0" err="1">
                <a:ln>
                  <a:noFill/>
                </a:ln>
                <a:solidFill>
                  <a:srgbClr val="57B5AC">
                    <a:lumMod val="75000"/>
                  </a:srgbClr>
                </a:solidFill>
                <a:effectLst/>
                <a:uLnTx/>
                <a:uFillTx/>
                <a:latin typeface="Calibri" panose="020F0502020204030204"/>
                <a:ea typeface="+mn-ea"/>
                <a:cs typeface="+mn-cs"/>
              </a:rPr>
              <a:t>dialysis</a:t>
            </a:r>
            <a:r>
              <a:rPr kumimoji="0" lang="nl-NL" sz="4000" u="none" strike="noStrike" kern="1200" cap="none" spc="0" normalizeH="0" noProof="0" dirty="0">
                <a:ln>
                  <a:noFill/>
                </a:ln>
                <a:solidFill>
                  <a:srgbClr val="57B5AC">
                    <a:lumMod val="75000"/>
                  </a:srgbClr>
                </a:solidFill>
                <a:effectLst/>
                <a:uLnTx/>
                <a:uFillTx/>
                <a:latin typeface="Calibri" panose="020F0502020204030204"/>
                <a:ea typeface="+mn-ea"/>
                <a:cs typeface="+mn-cs"/>
              </a:rPr>
              <a:t> &amp; </a:t>
            </a:r>
            <a:r>
              <a:rPr kumimoji="0" lang="nl-NL" sz="4000" u="none" strike="noStrike" kern="1200" cap="none" spc="0" normalizeH="0" noProof="0" dirty="0" err="1">
                <a:ln>
                  <a:noFill/>
                </a:ln>
                <a:solidFill>
                  <a:srgbClr val="57B5AC">
                    <a:lumMod val="75000"/>
                  </a:srgbClr>
                </a:solidFill>
                <a:effectLst/>
                <a:uLnTx/>
                <a:uFillTx/>
                <a:latin typeface="Calibri" panose="020F0502020204030204"/>
                <a:ea typeface="+mn-ea"/>
                <a:cs typeface="+mn-cs"/>
              </a:rPr>
              <a:t>transplantation</a:t>
            </a:r>
            <a:endParaRPr kumimoji="0" lang="nl-NL" sz="4000" u="none" strike="noStrike" kern="1200" cap="none" spc="0" normalizeH="0" noProof="0" dirty="0">
              <a:ln>
                <a:noFill/>
              </a:ln>
              <a:solidFill>
                <a:srgbClr val="57B5AC">
                  <a:lumMod val="75000"/>
                </a:srgbClr>
              </a:solidFill>
              <a:effectLst/>
              <a:uLnTx/>
              <a:uFillTx/>
              <a:latin typeface="Calibri" panose="020F0502020204030204"/>
              <a:ea typeface="+mn-ea"/>
              <a:cs typeface="+mn-cs"/>
            </a:endParaRPr>
          </a:p>
        </p:txBody>
      </p:sp>
      <p:sp>
        <p:nvSpPr>
          <p:cNvPr id="14" name="Ondertitel 2">
            <a:extLst>
              <a:ext uri="{FF2B5EF4-FFF2-40B4-BE49-F238E27FC236}">
                <a16:creationId xmlns:a16="http://schemas.microsoft.com/office/drawing/2014/main" id="{78110B7B-C30B-BBB9-D7CF-02CF0FD97D46}"/>
              </a:ext>
            </a:extLst>
          </p:cNvPr>
          <p:cNvSpPr txBox="1">
            <a:spLocks/>
          </p:cNvSpPr>
          <p:nvPr/>
        </p:nvSpPr>
        <p:spPr>
          <a:xfrm>
            <a:off x="4935071" y="5527266"/>
            <a:ext cx="6430921" cy="142444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FFC000"/>
              </a:buClr>
              <a:buSzPct val="100000"/>
              <a:buFont typeface="Calibri" panose="020F0502020204030204" pitchFamily="34" charset="0"/>
              <a:buNone/>
              <a:tabLst/>
              <a:defRPr/>
            </a:pPr>
            <a:r>
              <a:rPr kumimoji="0" lang="nl-NL" sz="2000" b="1" i="0" u="none" strike="noStrike" kern="1200" cap="all" spc="0" normalizeH="0" noProof="0" dirty="0" err="1">
                <a:ln>
                  <a:noFill/>
                </a:ln>
                <a:solidFill>
                  <a:schemeClr val="accent2">
                    <a:lumMod val="75000"/>
                  </a:schemeClr>
                </a:solidFill>
                <a:effectLst/>
                <a:uLnTx/>
                <a:uFillTx/>
                <a:latin typeface="Calibri" panose="020F0502020204030204"/>
                <a:ea typeface="+mn-ea"/>
                <a:cs typeface="+mn-cs"/>
              </a:rPr>
              <a:t>r</a:t>
            </a:r>
            <a:r>
              <a:rPr kumimoji="0" lang="nl-NL" sz="2000" b="1" i="0" u="none" strike="noStrike" kern="1200" cap="none" spc="0" normalizeH="0" noProof="0" dirty="0" err="1">
                <a:ln>
                  <a:noFill/>
                </a:ln>
                <a:solidFill>
                  <a:schemeClr val="accent2">
                    <a:lumMod val="75000"/>
                  </a:schemeClr>
                </a:solidFill>
                <a:effectLst/>
                <a:uLnTx/>
                <a:uFillTx/>
                <a:latin typeface="Calibri" panose="020F0502020204030204"/>
                <a:ea typeface="+mn-ea"/>
                <a:cs typeface="+mn-cs"/>
              </a:rPr>
              <a:t>on</a:t>
            </a:r>
            <a:r>
              <a:rPr kumimoji="0" lang="nl-NL" sz="2000" b="1" i="0" u="none" strike="noStrike" kern="1200" cap="none" spc="0" normalizeH="0" noProof="0" dirty="0">
                <a:ln>
                  <a:noFill/>
                </a:ln>
                <a:solidFill>
                  <a:schemeClr val="accent2">
                    <a:lumMod val="75000"/>
                  </a:schemeClr>
                </a:solidFill>
                <a:effectLst/>
                <a:uLnTx/>
                <a:uFillTx/>
                <a:latin typeface="Calibri" panose="020F0502020204030204"/>
                <a:ea typeface="+mn-ea"/>
                <a:cs typeface="+mn-cs"/>
              </a:rPr>
              <a:t> Gansevoort, MD PhD, FERA, FASN</a:t>
            </a:r>
          </a:p>
          <a:p>
            <a:pPr marL="0" marR="0" lvl="0" indent="0" algn="ctr" defTabSz="914400" rtl="0" eaLnBrk="1" fontAlgn="auto" latinLnBrk="0" hangingPunct="1">
              <a:lnSpc>
                <a:spcPct val="90000"/>
              </a:lnSpc>
              <a:spcBef>
                <a:spcPts val="0"/>
              </a:spcBef>
              <a:spcAft>
                <a:spcPts val="0"/>
              </a:spcAft>
              <a:buClr>
                <a:srgbClr val="FFC000"/>
              </a:buClr>
              <a:buSzPct val="100000"/>
              <a:buFont typeface="Calibri" panose="020F0502020204030204" pitchFamily="34" charset="0"/>
              <a:buNone/>
              <a:tabLst/>
              <a:defRPr/>
            </a:pPr>
            <a:endParaRPr kumimoji="0" lang="nl-NL" sz="1400" b="0" i="0" u="none" strike="noStrike" kern="1200" cap="all"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0"/>
              </a:spcAft>
              <a:buClr>
                <a:srgbClr val="FFC000"/>
              </a:buClr>
              <a:buSzPct val="100000"/>
              <a:buFont typeface="Calibri" panose="020F0502020204030204" pitchFamily="34" charset="0"/>
              <a:buNone/>
              <a:tabLst/>
              <a:defRPr/>
            </a:pPr>
            <a:r>
              <a:rPr kumimoji="0" lang="nl-NL" sz="1800" b="0" i="0" u="none" strike="noStrike" kern="1200" cap="none" spc="0" normalizeH="0" noProof="0" dirty="0">
                <a:ln>
                  <a:noFill/>
                </a:ln>
                <a:solidFill>
                  <a:schemeClr val="accent2">
                    <a:lumMod val="75000"/>
                  </a:schemeClr>
                </a:solidFill>
                <a:effectLst/>
                <a:uLnTx/>
                <a:uFillTx/>
                <a:latin typeface="Calibri" panose="020F0502020204030204"/>
                <a:ea typeface="+mn-ea"/>
                <a:cs typeface="+mn-cs"/>
              </a:rPr>
              <a:t>Prof. </a:t>
            </a:r>
            <a:r>
              <a:rPr kumimoji="0" lang="nl-NL" sz="1800" b="0" i="0" u="none" strike="noStrike" kern="1200" cap="none" spc="0" normalizeH="0" noProof="0" dirty="0" err="1">
                <a:ln>
                  <a:noFill/>
                </a:ln>
                <a:solidFill>
                  <a:schemeClr val="accent2">
                    <a:lumMod val="75000"/>
                  </a:schemeClr>
                </a:solidFill>
                <a:effectLst/>
                <a:uLnTx/>
                <a:uFillTx/>
                <a:latin typeface="Calibri" panose="020F0502020204030204"/>
                <a:ea typeface="+mn-ea"/>
                <a:cs typeface="+mn-cs"/>
              </a:rPr>
              <a:t>Medicine</a:t>
            </a:r>
            <a:endParaRPr kumimoji="0" lang="nl-NL" sz="1800" b="0" i="0" u="none" strike="noStrike" kern="1200" cap="none" spc="0" normalizeH="0" noProof="0" dirty="0">
              <a:ln>
                <a:noFill/>
              </a:ln>
              <a:solidFill>
                <a:schemeClr val="accent2">
                  <a:lumMod val="75000"/>
                </a:schemeClr>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0"/>
              </a:spcAft>
              <a:buClr>
                <a:srgbClr val="FFC000"/>
              </a:buClr>
              <a:buSzPct val="100000"/>
              <a:buFont typeface="Calibri" panose="020F0502020204030204" pitchFamily="34" charset="0"/>
              <a:buNone/>
              <a:tabLst/>
              <a:defRPr/>
            </a:pPr>
            <a:r>
              <a:rPr lang="nl-NL" sz="1800" cap="none" spc="0" dirty="0">
                <a:solidFill>
                  <a:schemeClr val="accent2">
                    <a:lumMod val="75000"/>
                  </a:schemeClr>
                </a:solidFill>
                <a:latin typeface="Calibri" panose="020F0502020204030204"/>
              </a:rPr>
              <a:t>Director of </a:t>
            </a:r>
            <a:r>
              <a:rPr lang="nl-NL" sz="1800" cap="none" spc="0" dirty="0" err="1">
                <a:solidFill>
                  <a:schemeClr val="accent2">
                    <a:lumMod val="75000"/>
                  </a:schemeClr>
                </a:solidFill>
                <a:latin typeface="Calibri" panose="020F0502020204030204"/>
              </a:rPr>
              <a:t>the</a:t>
            </a:r>
            <a:r>
              <a:rPr lang="nl-NL" sz="1800" cap="none" spc="0" dirty="0">
                <a:solidFill>
                  <a:schemeClr val="accent2">
                    <a:lumMod val="75000"/>
                  </a:schemeClr>
                </a:solidFill>
                <a:latin typeface="Calibri" panose="020F0502020204030204"/>
              </a:rPr>
              <a:t> Groningen Kolff Center </a:t>
            </a:r>
            <a:r>
              <a:rPr lang="nl-NL" sz="1800" cap="none" spc="0" dirty="0" err="1">
                <a:solidFill>
                  <a:schemeClr val="accent2">
                    <a:lumMod val="75000"/>
                  </a:schemeClr>
                </a:solidFill>
                <a:latin typeface="Calibri" panose="020F0502020204030204"/>
              </a:rPr>
              <a:t>for</a:t>
            </a:r>
            <a:r>
              <a:rPr lang="nl-NL" sz="1800" cap="none" spc="0" dirty="0">
                <a:solidFill>
                  <a:schemeClr val="accent2">
                    <a:lumMod val="75000"/>
                  </a:schemeClr>
                </a:solidFill>
                <a:latin typeface="Calibri" panose="020F0502020204030204"/>
              </a:rPr>
              <a:t> </a:t>
            </a:r>
            <a:r>
              <a:rPr lang="nl-NL" sz="1800" cap="none" spc="0" dirty="0" err="1">
                <a:solidFill>
                  <a:schemeClr val="accent2">
                    <a:lumMod val="75000"/>
                  </a:schemeClr>
                </a:solidFill>
                <a:latin typeface="Calibri" panose="020F0502020204030204"/>
              </a:rPr>
              <a:t>Kidney</a:t>
            </a:r>
            <a:r>
              <a:rPr lang="nl-NL" sz="1800" cap="none" spc="0" dirty="0">
                <a:solidFill>
                  <a:schemeClr val="accent2">
                    <a:lumMod val="75000"/>
                  </a:schemeClr>
                </a:solidFill>
                <a:latin typeface="Calibri" panose="020F0502020204030204"/>
              </a:rPr>
              <a:t> Research</a:t>
            </a:r>
            <a:endParaRPr kumimoji="0" lang="nl-NL" sz="1800" b="0" i="0" u="none" strike="noStrike" kern="1200" cap="none" spc="0" normalizeH="0" noProof="0" dirty="0">
              <a:ln>
                <a:noFill/>
              </a:ln>
              <a:solidFill>
                <a:schemeClr val="accent2">
                  <a:lumMod val="75000"/>
                </a:schemeClr>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0"/>
              </a:spcAft>
              <a:buClr>
                <a:srgbClr val="FFC000"/>
              </a:buClr>
              <a:buSzPct val="100000"/>
              <a:buFont typeface="Calibri" panose="020F0502020204030204" pitchFamily="34" charset="0"/>
              <a:buNone/>
              <a:tabLst/>
              <a:defRPr/>
            </a:pPr>
            <a:r>
              <a:rPr kumimoji="0" lang="nl-NL" sz="1800" b="0" i="0" u="none" strike="noStrike" kern="1200" cap="none" spc="0" normalizeH="0" noProof="0" dirty="0">
                <a:ln>
                  <a:noFill/>
                </a:ln>
                <a:solidFill>
                  <a:schemeClr val="accent2">
                    <a:lumMod val="75000"/>
                  </a:schemeClr>
                </a:solidFill>
                <a:effectLst/>
                <a:uLnTx/>
                <a:uFillTx/>
                <a:latin typeface="Calibri" panose="020F0502020204030204"/>
                <a:ea typeface="+mn-ea"/>
                <a:cs typeface="+mn-cs"/>
              </a:rPr>
              <a:t>UMC Groningen, </a:t>
            </a:r>
            <a:r>
              <a:rPr kumimoji="0" lang="nl-NL" sz="1800" b="0" i="0" u="none" strike="noStrike" kern="1200" cap="none" spc="0" normalizeH="0" noProof="0" dirty="0" err="1">
                <a:ln>
                  <a:noFill/>
                </a:ln>
                <a:solidFill>
                  <a:schemeClr val="accent2">
                    <a:lumMod val="75000"/>
                  </a:schemeClr>
                </a:solidFill>
                <a:effectLst/>
                <a:uLnTx/>
                <a:uFillTx/>
                <a:latin typeface="Calibri" panose="020F0502020204030204"/>
                <a:ea typeface="+mn-ea"/>
                <a:cs typeface="+mn-cs"/>
              </a:rPr>
              <a:t>the</a:t>
            </a:r>
            <a:r>
              <a:rPr kumimoji="0" lang="nl-NL" sz="1800" b="0" i="0" u="none" strike="noStrike" kern="1200" cap="none" spc="0" normalizeH="0" noProof="0" dirty="0">
                <a:ln>
                  <a:noFill/>
                </a:ln>
                <a:solidFill>
                  <a:schemeClr val="accent2">
                    <a:lumMod val="75000"/>
                  </a:schemeClr>
                </a:solidFill>
                <a:effectLst/>
                <a:uLnTx/>
                <a:uFillTx/>
                <a:latin typeface="Calibri" panose="020F0502020204030204"/>
                <a:ea typeface="+mn-ea"/>
                <a:cs typeface="+mn-cs"/>
              </a:rPr>
              <a:t> Netherlands</a:t>
            </a:r>
          </a:p>
        </p:txBody>
      </p:sp>
      <p:sp>
        <p:nvSpPr>
          <p:cNvPr id="2" name="TextBox 1">
            <a:extLst>
              <a:ext uri="{FF2B5EF4-FFF2-40B4-BE49-F238E27FC236}">
                <a16:creationId xmlns:a16="http://schemas.microsoft.com/office/drawing/2014/main" id="{BBCC289A-91C4-6563-7B96-91A6A25148BD}"/>
              </a:ext>
            </a:extLst>
          </p:cNvPr>
          <p:cNvSpPr txBox="1"/>
          <p:nvPr/>
        </p:nvSpPr>
        <p:spPr>
          <a:xfrm rot="16200000">
            <a:off x="11639228" y="6246453"/>
            <a:ext cx="918841" cy="200055"/>
          </a:xfrm>
          <a:prstGeom prst="rect">
            <a:avLst/>
          </a:prstGeom>
          <a:noFill/>
        </p:spPr>
        <p:txBody>
          <a:bodyPr wrap="none" rtlCol="0">
            <a:spAutoFit/>
          </a:bodyPr>
          <a:lstStyle/>
          <a:p>
            <a:r>
              <a:rPr lang="en-US" sz="700" dirty="0">
                <a:solidFill>
                  <a:schemeClr val="bg1">
                    <a:lumMod val="50000"/>
                  </a:schemeClr>
                </a:solidFill>
              </a:rPr>
              <a:t>NL-11279 prod.3/23</a:t>
            </a:r>
            <a:endParaRPr lang="nl-NL" sz="700" dirty="0">
              <a:solidFill>
                <a:schemeClr val="bg1">
                  <a:lumMod val="50000"/>
                </a:schemeClr>
              </a:solidFill>
            </a:endParaRPr>
          </a:p>
        </p:txBody>
      </p:sp>
      <p:pic>
        <p:nvPicPr>
          <p:cNvPr id="3" name="Picture 9" descr="A black and white logo&#10;&#10;Description automatically generated">
            <a:extLst>
              <a:ext uri="{FF2B5EF4-FFF2-40B4-BE49-F238E27FC236}">
                <a16:creationId xmlns:a16="http://schemas.microsoft.com/office/drawing/2014/main" id="{0D82778E-024C-65CC-A6C0-EE9A86F86E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894"/>
          <a:stretch/>
        </p:blipFill>
        <p:spPr>
          <a:xfrm>
            <a:off x="9362857" y="225381"/>
            <a:ext cx="2510220" cy="844379"/>
          </a:xfrm>
          <a:prstGeom prst="rect">
            <a:avLst/>
          </a:prstGeom>
        </p:spPr>
      </p:pic>
    </p:spTree>
    <p:extLst>
      <p:ext uri="{BB962C8B-B14F-4D97-AF65-F5344CB8AC3E}">
        <p14:creationId xmlns:p14="http://schemas.microsoft.com/office/powerpoint/2010/main" val="1832633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A75D2-7105-1C93-F220-3091D473BC59}"/>
            </a:ext>
          </a:extLst>
        </p:cNvPr>
        <p:cNvGrpSpPr/>
        <p:nvPr/>
      </p:nvGrpSpPr>
      <p:grpSpPr>
        <a:xfrm>
          <a:off x="0" y="0"/>
          <a:ext cx="0" cy="0"/>
          <a:chOff x="0" y="0"/>
          <a:chExt cx="0" cy="0"/>
        </a:xfrm>
      </p:grpSpPr>
      <p:sp>
        <p:nvSpPr>
          <p:cNvPr id="4" name="Rechthoek 7">
            <a:extLst>
              <a:ext uri="{FF2B5EF4-FFF2-40B4-BE49-F238E27FC236}">
                <a16:creationId xmlns:a16="http://schemas.microsoft.com/office/drawing/2014/main" id="{B69FE353-DD39-265A-007F-F47CF0EDE1B0}"/>
              </a:ext>
            </a:extLst>
          </p:cNvPr>
          <p:cNvSpPr/>
          <p:nvPr/>
        </p:nvSpPr>
        <p:spPr>
          <a:xfrm>
            <a:off x="6507220" y="1650276"/>
            <a:ext cx="5413767" cy="169207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9" name="Tijdelijke aanduiding voor inhoud 12">
            <a:extLst>
              <a:ext uri="{FF2B5EF4-FFF2-40B4-BE49-F238E27FC236}">
                <a16:creationId xmlns:a16="http://schemas.microsoft.com/office/drawing/2014/main" id="{AD703B46-EC0F-6138-76F9-D1D7B247E4F1}"/>
              </a:ext>
            </a:extLst>
          </p:cNvPr>
          <p:cNvSpPr txBox="1">
            <a:spLocks noGrp="1"/>
          </p:cNvSpPr>
          <p:nvPr>
            <p:ph idx="1"/>
          </p:nvPr>
        </p:nvSpPr>
        <p:spPr>
          <a:xfrm>
            <a:off x="7836571" y="6495352"/>
            <a:ext cx="4278015" cy="286232"/>
          </a:xfrm>
          <a:prstGeom prst="rect">
            <a:avLst/>
          </a:prstGeom>
          <a:noFill/>
        </p:spPr>
        <p:txBody>
          <a:bodyPr wrap="square" rtlCol="0">
            <a:spAutoFit/>
          </a:bodyPr>
          <a:lstStyle/>
          <a:p>
            <a:pPr algn="r"/>
            <a:r>
              <a:rPr lang="nl-NL" sz="1400" dirty="0" err="1">
                <a:solidFill>
                  <a:schemeClr val="bg1"/>
                </a:solidFill>
              </a:rPr>
              <a:t>Mroueh</a:t>
            </a:r>
            <a:r>
              <a:rPr lang="nl-NL" sz="1400" dirty="0">
                <a:solidFill>
                  <a:schemeClr val="bg1"/>
                </a:solidFill>
              </a:rPr>
              <a:t> et al, </a:t>
            </a:r>
            <a:r>
              <a:rPr lang="nl-NL" sz="1400" i="1" dirty="0" err="1">
                <a:solidFill>
                  <a:schemeClr val="bg1"/>
                </a:solidFill>
              </a:rPr>
              <a:t>Cardiovascular</a:t>
            </a:r>
            <a:r>
              <a:rPr lang="nl-NL" sz="1400" i="1" dirty="0">
                <a:solidFill>
                  <a:schemeClr val="bg1"/>
                </a:solidFill>
              </a:rPr>
              <a:t> Research 2025;121:643-57</a:t>
            </a:r>
            <a:endParaRPr lang="nl-NL" sz="1400" dirty="0">
              <a:solidFill>
                <a:schemeClr val="bg1"/>
              </a:solidFill>
            </a:endParaRPr>
          </a:p>
        </p:txBody>
      </p:sp>
      <p:sp>
        <p:nvSpPr>
          <p:cNvPr id="17" name="Titel 1">
            <a:extLst>
              <a:ext uri="{FF2B5EF4-FFF2-40B4-BE49-F238E27FC236}">
                <a16:creationId xmlns:a16="http://schemas.microsoft.com/office/drawing/2014/main" id="{3C94CFB9-869D-6FFF-3A3A-BE2B47117FF2}"/>
              </a:ext>
            </a:extLst>
          </p:cNvPr>
          <p:cNvSpPr>
            <a:spLocks noGrp="1"/>
          </p:cNvSpPr>
          <p:nvPr>
            <p:ph type="title"/>
          </p:nvPr>
        </p:nvSpPr>
        <p:spPr>
          <a:xfrm>
            <a:off x="0" y="286603"/>
            <a:ext cx="12192000" cy="1450757"/>
          </a:xfrm>
        </p:spPr>
        <p:txBody>
          <a:bodyPr>
            <a:normAutofit/>
          </a:bodyPr>
          <a:lstStyle/>
          <a:p>
            <a:pPr algn="ctr"/>
            <a:r>
              <a:rPr lang="nl-NL" dirty="0"/>
              <a:t>SGLT2 mRNA </a:t>
            </a:r>
            <a:r>
              <a:rPr lang="nl-NL" dirty="0" err="1"/>
              <a:t>expression</a:t>
            </a:r>
            <a:r>
              <a:rPr lang="nl-NL" dirty="0"/>
              <a:t> in </a:t>
            </a:r>
            <a:r>
              <a:rPr lang="nl-NL" dirty="0" err="1"/>
              <a:t>the</a:t>
            </a:r>
            <a:r>
              <a:rPr lang="nl-NL" dirty="0"/>
              <a:t> human </a:t>
            </a:r>
            <a:r>
              <a:rPr lang="nl-NL" dirty="0" err="1"/>
              <a:t>heart</a:t>
            </a:r>
            <a:br>
              <a:rPr lang="nl-NL" sz="4400" dirty="0"/>
            </a:br>
            <a:r>
              <a:rPr lang="nl-NL" sz="3600" dirty="0" err="1"/>
              <a:t>Correlation</a:t>
            </a:r>
            <a:r>
              <a:rPr lang="nl-NL" sz="3600" dirty="0"/>
              <a:t> </a:t>
            </a:r>
            <a:r>
              <a:rPr lang="nl-NL" sz="3600" dirty="0" err="1"/>
              <a:t>with</a:t>
            </a:r>
            <a:r>
              <a:rPr lang="nl-NL" sz="3600" dirty="0"/>
              <a:t> pro-</a:t>
            </a:r>
            <a:r>
              <a:rPr lang="nl-NL" sz="3600" dirty="0" err="1"/>
              <a:t>inflammatory</a:t>
            </a:r>
            <a:r>
              <a:rPr lang="nl-NL" sz="3600" dirty="0"/>
              <a:t> cytokines</a:t>
            </a:r>
          </a:p>
        </p:txBody>
      </p:sp>
      <p:sp>
        <p:nvSpPr>
          <p:cNvPr id="2" name="Tekstvak 4">
            <a:extLst>
              <a:ext uri="{FF2B5EF4-FFF2-40B4-BE49-F238E27FC236}">
                <a16:creationId xmlns:a16="http://schemas.microsoft.com/office/drawing/2014/main" id="{D8BF1735-F7BA-5FD0-1F4D-27BA8C616671}"/>
              </a:ext>
            </a:extLst>
          </p:cNvPr>
          <p:cNvSpPr txBox="1"/>
          <p:nvPr/>
        </p:nvSpPr>
        <p:spPr>
          <a:xfrm>
            <a:off x="42991" y="6422858"/>
            <a:ext cx="8495351" cy="431400"/>
          </a:xfrm>
          <a:prstGeom prst="rect">
            <a:avLst/>
          </a:prstGeom>
          <a:noFill/>
        </p:spPr>
        <p:txBody>
          <a:bodyPr wrap="square" rtlCol="0">
            <a:spAutoFit/>
          </a:bodyPr>
          <a:lstStyle/>
          <a:p>
            <a:pPr marL="0" marR="0" lvl="0" indent="0" algn="l" defTabSz="457200" rtl="0" eaLnBrk="1" fontAlgn="auto" latinLnBrk="0" hangingPunct="1">
              <a:lnSpc>
                <a:spcPts val="1300"/>
              </a:lnSpc>
              <a:spcBef>
                <a:spcPts val="0"/>
              </a:spcBef>
              <a:spcAft>
                <a:spcPts val="0"/>
              </a:spcAft>
              <a:buClrTx/>
              <a:buSzTx/>
              <a:buFontTx/>
              <a:buNone/>
              <a:tabLst/>
              <a:defRPr/>
            </a:pPr>
            <a:r>
              <a:rPr lang="nl-NL" sz="1400" dirty="0">
                <a:solidFill>
                  <a:prstClr val="white"/>
                </a:solidFill>
                <a:latin typeface="Calibri" panose="020F0502020204030204"/>
              </a:rPr>
              <a:t>Biopsies of </a:t>
            </a:r>
            <a:r>
              <a:rPr lang="nl-NL" sz="1400" dirty="0" err="1">
                <a:solidFill>
                  <a:prstClr val="white"/>
                </a:solidFill>
                <a:latin typeface="Calibri" panose="020F0502020204030204"/>
              </a:rPr>
              <a:t>thoracic</a:t>
            </a:r>
            <a:r>
              <a:rPr lang="nl-NL" sz="1400" dirty="0">
                <a:solidFill>
                  <a:prstClr val="white"/>
                </a:solidFill>
                <a:latin typeface="Calibri" panose="020F0502020204030204"/>
              </a:rPr>
              <a:t> </a:t>
            </a:r>
            <a:r>
              <a:rPr lang="nl-NL" sz="1400" dirty="0" err="1">
                <a:solidFill>
                  <a:prstClr val="white"/>
                </a:solidFill>
                <a:latin typeface="Calibri" panose="020F0502020204030204"/>
              </a:rPr>
              <a:t>artery</a:t>
            </a:r>
            <a:r>
              <a:rPr lang="nl-NL" sz="1400" dirty="0">
                <a:solidFill>
                  <a:prstClr val="white"/>
                </a:solidFill>
                <a:latin typeface="Calibri" panose="020F0502020204030204"/>
              </a:rPr>
              <a:t> (n=30) </a:t>
            </a:r>
            <a:r>
              <a:rPr lang="nl-NL" sz="1400" dirty="0" err="1">
                <a:solidFill>
                  <a:prstClr val="white"/>
                </a:solidFill>
                <a:latin typeface="Calibri" panose="020F0502020204030204"/>
              </a:rPr>
              <a:t>and</a:t>
            </a:r>
            <a:r>
              <a:rPr lang="nl-NL" sz="1400" dirty="0">
                <a:solidFill>
                  <a:prstClr val="white"/>
                </a:solidFill>
                <a:latin typeface="Calibri" panose="020F0502020204030204"/>
              </a:rPr>
              <a:t> </a:t>
            </a:r>
            <a:r>
              <a:rPr lang="nl-NL" sz="1400" dirty="0" err="1">
                <a:solidFill>
                  <a:prstClr val="white"/>
                </a:solidFill>
                <a:latin typeface="Calibri" panose="020F0502020204030204"/>
              </a:rPr>
              <a:t>heart</a:t>
            </a:r>
            <a:r>
              <a:rPr lang="nl-NL" sz="1400" dirty="0">
                <a:solidFill>
                  <a:prstClr val="white"/>
                </a:solidFill>
                <a:latin typeface="Calibri" panose="020F0502020204030204"/>
              </a:rPr>
              <a:t> (n=18) of </a:t>
            </a:r>
            <a:r>
              <a:rPr lang="nl-NL" sz="1400" dirty="0" err="1">
                <a:solidFill>
                  <a:prstClr val="white"/>
                </a:solidFill>
                <a:latin typeface="Calibri" panose="020F0502020204030204"/>
              </a:rPr>
              <a:t>patients</a:t>
            </a:r>
            <a:r>
              <a:rPr lang="nl-NL" sz="1400" dirty="0">
                <a:solidFill>
                  <a:prstClr val="white"/>
                </a:solidFill>
                <a:latin typeface="Calibri" panose="020F0502020204030204"/>
              </a:rPr>
              <a:t> </a:t>
            </a:r>
            <a:r>
              <a:rPr lang="nl-NL" sz="1400" dirty="0" err="1">
                <a:solidFill>
                  <a:prstClr val="white"/>
                </a:solidFill>
                <a:latin typeface="Calibri" panose="020F0502020204030204"/>
              </a:rPr>
              <a:t>undergoing</a:t>
            </a:r>
            <a:r>
              <a:rPr lang="nl-NL" sz="1400" dirty="0">
                <a:solidFill>
                  <a:prstClr val="white"/>
                </a:solidFill>
                <a:latin typeface="Calibri" panose="020F0502020204030204"/>
              </a:rPr>
              <a:t> CABG</a:t>
            </a:r>
            <a:endPar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r>
              <a:rPr lang="nl-NL" sz="1400" dirty="0">
                <a:solidFill>
                  <a:prstClr val="white"/>
                </a:solidFill>
                <a:latin typeface="Calibri" panose="020F0502020204030204"/>
              </a:rPr>
              <a:t>SGLT2 mRNA </a:t>
            </a:r>
            <a:r>
              <a:rPr lang="nl-NL" sz="1400" dirty="0" err="1">
                <a:solidFill>
                  <a:prstClr val="white"/>
                </a:solidFill>
                <a:latin typeface="Calibri" panose="020F0502020204030204"/>
              </a:rPr>
              <a:t>expression</a:t>
            </a:r>
            <a:r>
              <a:rPr lang="nl-NL" sz="1400" dirty="0">
                <a:solidFill>
                  <a:prstClr val="white"/>
                </a:solidFill>
                <a:latin typeface="Calibri" panose="020F0502020204030204"/>
              </a:rPr>
              <a:t>, heat map </a:t>
            </a:r>
            <a:r>
              <a:rPr lang="nl-NL" sz="1400" dirty="0" err="1">
                <a:solidFill>
                  <a:prstClr val="white"/>
                </a:solidFill>
                <a:latin typeface="Calibri" panose="020F0502020204030204"/>
              </a:rPr>
              <a:t>and</a:t>
            </a:r>
            <a:r>
              <a:rPr lang="nl-NL" sz="1400" dirty="0">
                <a:solidFill>
                  <a:prstClr val="white"/>
                </a:solidFill>
                <a:latin typeface="Calibri" panose="020F0502020204030204"/>
              </a:rPr>
              <a:t> </a:t>
            </a:r>
            <a:r>
              <a:rPr lang="nl-NL" sz="1400" dirty="0" err="1">
                <a:solidFill>
                  <a:prstClr val="white"/>
                </a:solidFill>
                <a:latin typeface="Calibri" panose="020F0502020204030204"/>
              </a:rPr>
              <a:t>correlations</a:t>
            </a:r>
            <a:r>
              <a:rPr lang="nl-NL" sz="1400" dirty="0">
                <a:solidFill>
                  <a:prstClr val="white"/>
                </a:solidFill>
                <a:latin typeface="Calibri" panose="020F0502020204030204"/>
              </a:rPr>
              <a:t> </a:t>
            </a:r>
            <a:endPar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FA4F651B-B20B-0B4F-5FF1-56D6A3297CE4}"/>
              </a:ext>
            </a:extLst>
          </p:cNvPr>
          <p:cNvSpPr txBox="1"/>
          <p:nvPr/>
        </p:nvSpPr>
        <p:spPr>
          <a:xfrm>
            <a:off x="8754341" y="1989439"/>
            <a:ext cx="2660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Afbeelding 18">
            <a:extLst>
              <a:ext uri="{FF2B5EF4-FFF2-40B4-BE49-F238E27FC236}">
                <a16:creationId xmlns:a16="http://schemas.microsoft.com/office/drawing/2014/main" id="{0C0641EA-6E0F-BD51-39B3-73A881414442}"/>
              </a:ext>
            </a:extLst>
          </p:cNvPr>
          <p:cNvPicPr>
            <a:picLocks noChangeAspect="1"/>
          </p:cNvPicPr>
          <p:nvPr/>
        </p:nvPicPr>
        <p:blipFill>
          <a:blip r:embed="rId3"/>
          <a:stretch>
            <a:fillRect/>
          </a:stretch>
        </p:blipFill>
        <p:spPr>
          <a:xfrm>
            <a:off x="747133" y="2555627"/>
            <a:ext cx="4575413" cy="3066052"/>
          </a:xfrm>
          <a:prstGeom prst="rect">
            <a:avLst/>
          </a:prstGeom>
        </p:spPr>
      </p:pic>
      <p:pic>
        <p:nvPicPr>
          <p:cNvPr id="6" name="Afbeelding 19">
            <a:extLst>
              <a:ext uri="{FF2B5EF4-FFF2-40B4-BE49-F238E27FC236}">
                <a16:creationId xmlns:a16="http://schemas.microsoft.com/office/drawing/2014/main" id="{BC355242-A7D1-AD69-0ECC-D3F3B2257867}"/>
              </a:ext>
            </a:extLst>
          </p:cNvPr>
          <p:cNvPicPr>
            <a:picLocks noChangeAspect="1"/>
          </p:cNvPicPr>
          <p:nvPr/>
        </p:nvPicPr>
        <p:blipFill>
          <a:blip r:embed="rId4"/>
          <a:stretch>
            <a:fillRect/>
          </a:stretch>
        </p:blipFill>
        <p:spPr>
          <a:xfrm>
            <a:off x="5861579" y="2778536"/>
            <a:ext cx="5928215" cy="2833002"/>
          </a:xfrm>
          <a:prstGeom prst="rect">
            <a:avLst/>
          </a:prstGeom>
        </p:spPr>
      </p:pic>
    </p:spTree>
    <p:extLst>
      <p:ext uri="{BB962C8B-B14F-4D97-AF65-F5344CB8AC3E}">
        <p14:creationId xmlns:p14="http://schemas.microsoft.com/office/powerpoint/2010/main" val="262181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37F15-E363-47C4-04CB-D34A2758C9C9}"/>
            </a:ext>
          </a:extLst>
        </p:cNvPr>
        <p:cNvGrpSpPr/>
        <p:nvPr/>
      </p:nvGrpSpPr>
      <p:grpSpPr>
        <a:xfrm>
          <a:off x="0" y="0"/>
          <a:ext cx="0" cy="0"/>
          <a:chOff x="0" y="0"/>
          <a:chExt cx="0" cy="0"/>
        </a:xfrm>
      </p:grpSpPr>
      <p:sp>
        <p:nvSpPr>
          <p:cNvPr id="4" name="Rechthoek 7">
            <a:extLst>
              <a:ext uri="{FF2B5EF4-FFF2-40B4-BE49-F238E27FC236}">
                <a16:creationId xmlns:a16="http://schemas.microsoft.com/office/drawing/2014/main" id="{E81B056A-5A16-B6D4-0707-EE8BADBA2790}"/>
              </a:ext>
            </a:extLst>
          </p:cNvPr>
          <p:cNvSpPr/>
          <p:nvPr/>
        </p:nvSpPr>
        <p:spPr>
          <a:xfrm>
            <a:off x="6507220" y="1650276"/>
            <a:ext cx="5413767" cy="169207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9" name="Tijdelijke aanduiding voor inhoud 12">
            <a:extLst>
              <a:ext uri="{FF2B5EF4-FFF2-40B4-BE49-F238E27FC236}">
                <a16:creationId xmlns:a16="http://schemas.microsoft.com/office/drawing/2014/main" id="{E94EC905-8877-D081-AB93-07318DAE8F37}"/>
              </a:ext>
            </a:extLst>
          </p:cNvPr>
          <p:cNvSpPr txBox="1">
            <a:spLocks noGrp="1"/>
          </p:cNvSpPr>
          <p:nvPr>
            <p:ph idx="1"/>
          </p:nvPr>
        </p:nvSpPr>
        <p:spPr>
          <a:xfrm>
            <a:off x="7836571" y="6495352"/>
            <a:ext cx="4278015" cy="286232"/>
          </a:xfrm>
          <a:prstGeom prst="rect">
            <a:avLst/>
          </a:prstGeom>
          <a:noFill/>
        </p:spPr>
        <p:txBody>
          <a:bodyPr wrap="square" rtlCol="0">
            <a:spAutoFit/>
          </a:bodyPr>
          <a:lstStyle/>
          <a:p>
            <a:pPr algn="r"/>
            <a:r>
              <a:rPr lang="nl-NL" sz="1400" dirty="0" err="1">
                <a:solidFill>
                  <a:schemeClr val="bg1"/>
                </a:solidFill>
              </a:rPr>
              <a:t>Mroueh</a:t>
            </a:r>
            <a:r>
              <a:rPr lang="nl-NL" sz="1400" dirty="0">
                <a:solidFill>
                  <a:schemeClr val="bg1"/>
                </a:solidFill>
              </a:rPr>
              <a:t> et al, </a:t>
            </a:r>
            <a:r>
              <a:rPr lang="nl-NL" sz="1400" i="1" dirty="0" err="1">
                <a:solidFill>
                  <a:schemeClr val="bg1"/>
                </a:solidFill>
              </a:rPr>
              <a:t>Cardiovascular</a:t>
            </a:r>
            <a:r>
              <a:rPr lang="nl-NL" sz="1400" i="1" dirty="0">
                <a:solidFill>
                  <a:schemeClr val="bg1"/>
                </a:solidFill>
              </a:rPr>
              <a:t> Research 2025;121:643-57</a:t>
            </a:r>
            <a:endParaRPr lang="nl-NL" sz="1400" dirty="0">
              <a:solidFill>
                <a:schemeClr val="bg1"/>
              </a:solidFill>
            </a:endParaRPr>
          </a:p>
        </p:txBody>
      </p:sp>
      <p:sp>
        <p:nvSpPr>
          <p:cNvPr id="17" name="Titel 1">
            <a:extLst>
              <a:ext uri="{FF2B5EF4-FFF2-40B4-BE49-F238E27FC236}">
                <a16:creationId xmlns:a16="http://schemas.microsoft.com/office/drawing/2014/main" id="{A5BD0F48-ED51-7BB9-63AB-159A27B4A262}"/>
              </a:ext>
            </a:extLst>
          </p:cNvPr>
          <p:cNvSpPr>
            <a:spLocks noGrp="1"/>
          </p:cNvSpPr>
          <p:nvPr>
            <p:ph type="title"/>
          </p:nvPr>
        </p:nvSpPr>
        <p:spPr>
          <a:xfrm>
            <a:off x="0" y="286603"/>
            <a:ext cx="12192000" cy="1450757"/>
          </a:xfrm>
        </p:spPr>
        <p:txBody>
          <a:bodyPr>
            <a:normAutofit/>
          </a:bodyPr>
          <a:lstStyle/>
          <a:p>
            <a:pPr algn="ctr"/>
            <a:r>
              <a:rPr lang="nl-NL" dirty="0"/>
              <a:t>SGLT2 </a:t>
            </a:r>
            <a:r>
              <a:rPr lang="nl-NL" dirty="0" err="1"/>
              <a:t>protein</a:t>
            </a:r>
            <a:r>
              <a:rPr lang="nl-NL" dirty="0"/>
              <a:t> </a:t>
            </a:r>
            <a:r>
              <a:rPr lang="nl-NL" dirty="0" err="1"/>
              <a:t>expression</a:t>
            </a:r>
            <a:r>
              <a:rPr lang="nl-NL" dirty="0"/>
              <a:t> in </a:t>
            </a:r>
            <a:r>
              <a:rPr lang="nl-NL" dirty="0" err="1"/>
              <a:t>the</a:t>
            </a:r>
            <a:r>
              <a:rPr lang="nl-NL" dirty="0"/>
              <a:t> human </a:t>
            </a:r>
            <a:r>
              <a:rPr lang="nl-NL" dirty="0" err="1"/>
              <a:t>heart</a:t>
            </a:r>
            <a:br>
              <a:rPr lang="nl-NL" sz="4400" dirty="0"/>
            </a:br>
            <a:r>
              <a:rPr lang="nl-NL" sz="3600" dirty="0" err="1"/>
              <a:t>Correlation</a:t>
            </a:r>
            <a:r>
              <a:rPr lang="nl-NL" sz="3600" dirty="0"/>
              <a:t> </a:t>
            </a:r>
            <a:r>
              <a:rPr lang="nl-NL" sz="3600" dirty="0" err="1"/>
              <a:t>with</a:t>
            </a:r>
            <a:r>
              <a:rPr lang="nl-NL" sz="3600" dirty="0"/>
              <a:t> pro-</a:t>
            </a:r>
            <a:r>
              <a:rPr lang="nl-NL" sz="3600" dirty="0" err="1"/>
              <a:t>inflammatory</a:t>
            </a:r>
            <a:r>
              <a:rPr lang="nl-NL" sz="3600" dirty="0"/>
              <a:t> cytokines</a:t>
            </a:r>
          </a:p>
        </p:txBody>
      </p:sp>
      <p:sp>
        <p:nvSpPr>
          <p:cNvPr id="2" name="Tekstvak 4">
            <a:extLst>
              <a:ext uri="{FF2B5EF4-FFF2-40B4-BE49-F238E27FC236}">
                <a16:creationId xmlns:a16="http://schemas.microsoft.com/office/drawing/2014/main" id="{89B8EEE0-7158-C640-9468-B3F1543BD61E}"/>
              </a:ext>
            </a:extLst>
          </p:cNvPr>
          <p:cNvSpPr txBox="1"/>
          <p:nvPr/>
        </p:nvSpPr>
        <p:spPr>
          <a:xfrm>
            <a:off x="42991" y="6422858"/>
            <a:ext cx="8495351" cy="431400"/>
          </a:xfrm>
          <a:prstGeom prst="rect">
            <a:avLst/>
          </a:prstGeom>
          <a:noFill/>
        </p:spPr>
        <p:txBody>
          <a:bodyPr wrap="square" rtlCol="0">
            <a:spAutoFit/>
          </a:bodyPr>
          <a:lstStyle/>
          <a:p>
            <a:pPr marL="0" marR="0" lvl="0" indent="0" algn="l" defTabSz="457200" rtl="0" eaLnBrk="1" fontAlgn="auto" latinLnBrk="0" hangingPunct="1">
              <a:lnSpc>
                <a:spcPts val="1300"/>
              </a:lnSpc>
              <a:spcBef>
                <a:spcPts val="0"/>
              </a:spcBef>
              <a:spcAft>
                <a:spcPts val="0"/>
              </a:spcAft>
              <a:buClrTx/>
              <a:buSzTx/>
              <a:buFontTx/>
              <a:buNone/>
              <a:tabLst/>
              <a:defRPr/>
            </a:pPr>
            <a:r>
              <a:rPr lang="nl-NL" sz="1400" dirty="0">
                <a:solidFill>
                  <a:prstClr val="white"/>
                </a:solidFill>
                <a:latin typeface="Calibri" panose="020F0502020204030204"/>
              </a:rPr>
              <a:t>Biopsies of </a:t>
            </a:r>
            <a:r>
              <a:rPr lang="nl-NL" sz="1400" dirty="0" err="1">
                <a:solidFill>
                  <a:prstClr val="white"/>
                </a:solidFill>
                <a:latin typeface="Calibri" panose="020F0502020204030204"/>
              </a:rPr>
              <a:t>thoracic</a:t>
            </a:r>
            <a:r>
              <a:rPr lang="nl-NL" sz="1400" dirty="0">
                <a:solidFill>
                  <a:prstClr val="white"/>
                </a:solidFill>
                <a:latin typeface="Calibri" panose="020F0502020204030204"/>
              </a:rPr>
              <a:t> </a:t>
            </a:r>
            <a:r>
              <a:rPr lang="nl-NL" sz="1400" dirty="0" err="1">
                <a:solidFill>
                  <a:prstClr val="white"/>
                </a:solidFill>
                <a:latin typeface="Calibri" panose="020F0502020204030204"/>
              </a:rPr>
              <a:t>artery</a:t>
            </a:r>
            <a:r>
              <a:rPr lang="nl-NL" sz="1400" dirty="0">
                <a:solidFill>
                  <a:prstClr val="white"/>
                </a:solidFill>
                <a:latin typeface="Calibri" panose="020F0502020204030204"/>
              </a:rPr>
              <a:t> (n=30) </a:t>
            </a:r>
            <a:r>
              <a:rPr lang="nl-NL" sz="1400" dirty="0" err="1">
                <a:solidFill>
                  <a:prstClr val="white"/>
                </a:solidFill>
                <a:latin typeface="Calibri" panose="020F0502020204030204"/>
              </a:rPr>
              <a:t>and</a:t>
            </a:r>
            <a:r>
              <a:rPr lang="nl-NL" sz="1400" dirty="0">
                <a:solidFill>
                  <a:prstClr val="white"/>
                </a:solidFill>
                <a:latin typeface="Calibri" panose="020F0502020204030204"/>
              </a:rPr>
              <a:t> </a:t>
            </a:r>
            <a:r>
              <a:rPr lang="nl-NL" sz="1400" dirty="0" err="1">
                <a:solidFill>
                  <a:prstClr val="white"/>
                </a:solidFill>
                <a:latin typeface="Calibri" panose="020F0502020204030204"/>
              </a:rPr>
              <a:t>heart</a:t>
            </a:r>
            <a:r>
              <a:rPr lang="nl-NL" sz="1400" dirty="0">
                <a:solidFill>
                  <a:prstClr val="white"/>
                </a:solidFill>
                <a:latin typeface="Calibri" panose="020F0502020204030204"/>
              </a:rPr>
              <a:t> (n=18) of </a:t>
            </a:r>
            <a:r>
              <a:rPr lang="nl-NL" sz="1400" dirty="0" err="1">
                <a:solidFill>
                  <a:prstClr val="white"/>
                </a:solidFill>
                <a:latin typeface="Calibri" panose="020F0502020204030204"/>
              </a:rPr>
              <a:t>patients</a:t>
            </a:r>
            <a:r>
              <a:rPr lang="nl-NL" sz="1400" dirty="0">
                <a:solidFill>
                  <a:prstClr val="white"/>
                </a:solidFill>
                <a:latin typeface="Calibri" panose="020F0502020204030204"/>
              </a:rPr>
              <a:t> </a:t>
            </a:r>
            <a:r>
              <a:rPr lang="nl-NL" sz="1400" dirty="0" err="1">
                <a:solidFill>
                  <a:prstClr val="white"/>
                </a:solidFill>
                <a:latin typeface="Calibri" panose="020F0502020204030204"/>
              </a:rPr>
              <a:t>undergoing</a:t>
            </a:r>
            <a:r>
              <a:rPr lang="nl-NL" sz="1400" dirty="0">
                <a:solidFill>
                  <a:prstClr val="white"/>
                </a:solidFill>
                <a:latin typeface="Calibri" panose="020F0502020204030204"/>
              </a:rPr>
              <a:t> CABG</a:t>
            </a:r>
            <a:endPar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r>
              <a:rPr lang="nl-NL" sz="1400" dirty="0">
                <a:solidFill>
                  <a:prstClr val="white"/>
                </a:solidFill>
                <a:latin typeface="Calibri" panose="020F0502020204030204"/>
              </a:rPr>
              <a:t>Western blot SGLT2 + cytokine </a:t>
            </a:r>
            <a:r>
              <a:rPr lang="nl-NL" sz="1400" dirty="0" err="1">
                <a:solidFill>
                  <a:prstClr val="white"/>
                </a:solidFill>
                <a:latin typeface="Calibri" panose="020F0502020204030204"/>
              </a:rPr>
              <a:t>protein</a:t>
            </a:r>
            <a:r>
              <a:rPr lang="nl-NL" sz="1400" dirty="0">
                <a:solidFill>
                  <a:prstClr val="white"/>
                </a:solidFill>
                <a:latin typeface="Calibri" panose="020F0502020204030204"/>
              </a:rPr>
              <a:t> </a:t>
            </a:r>
            <a:r>
              <a:rPr lang="nl-NL" sz="1400" dirty="0" err="1">
                <a:solidFill>
                  <a:prstClr val="white"/>
                </a:solidFill>
                <a:latin typeface="Calibri" panose="020F0502020204030204"/>
              </a:rPr>
              <a:t>expression</a:t>
            </a:r>
            <a:r>
              <a:rPr lang="nl-NL" sz="1400" dirty="0">
                <a:solidFill>
                  <a:prstClr val="white"/>
                </a:solidFill>
                <a:latin typeface="Calibri" panose="020F0502020204030204"/>
              </a:rPr>
              <a:t> </a:t>
            </a:r>
            <a:r>
              <a:rPr lang="nl-NL" sz="1400" dirty="0" err="1">
                <a:solidFill>
                  <a:prstClr val="white"/>
                </a:solidFill>
                <a:latin typeface="Calibri" panose="020F0502020204030204"/>
              </a:rPr>
              <a:t>and</a:t>
            </a:r>
            <a:r>
              <a:rPr lang="nl-NL" sz="1400" dirty="0">
                <a:solidFill>
                  <a:prstClr val="white"/>
                </a:solidFill>
                <a:latin typeface="Calibri" panose="020F0502020204030204"/>
              </a:rPr>
              <a:t> </a:t>
            </a:r>
            <a:r>
              <a:rPr lang="nl-NL" sz="1400" dirty="0" err="1">
                <a:solidFill>
                  <a:prstClr val="white"/>
                </a:solidFill>
                <a:latin typeface="Calibri" panose="020F0502020204030204"/>
              </a:rPr>
              <a:t>correlations</a:t>
            </a:r>
            <a:r>
              <a:rPr lang="nl-NL" sz="1400" dirty="0">
                <a:solidFill>
                  <a:prstClr val="white"/>
                </a:solidFill>
                <a:latin typeface="Calibri" panose="020F0502020204030204"/>
              </a:rPr>
              <a:t> </a:t>
            </a:r>
            <a:endPar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F43B3010-890B-359B-6EC7-212EF9DF59E8}"/>
              </a:ext>
            </a:extLst>
          </p:cNvPr>
          <p:cNvSpPr txBox="1"/>
          <p:nvPr/>
        </p:nvSpPr>
        <p:spPr>
          <a:xfrm>
            <a:off x="8754341" y="1989439"/>
            <a:ext cx="2660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Afbeelding 2">
            <a:extLst>
              <a:ext uri="{FF2B5EF4-FFF2-40B4-BE49-F238E27FC236}">
                <a16:creationId xmlns:a16="http://schemas.microsoft.com/office/drawing/2014/main" id="{DC29A4DF-54CA-7A64-D4B9-55876C8E91AB}"/>
              </a:ext>
            </a:extLst>
          </p:cNvPr>
          <p:cNvPicPr>
            <a:picLocks noChangeAspect="1"/>
          </p:cNvPicPr>
          <p:nvPr/>
        </p:nvPicPr>
        <p:blipFill>
          <a:blip r:embed="rId3"/>
          <a:stretch>
            <a:fillRect/>
          </a:stretch>
        </p:blipFill>
        <p:spPr>
          <a:xfrm>
            <a:off x="2396559" y="1919571"/>
            <a:ext cx="7423533" cy="4301348"/>
          </a:xfrm>
          <a:prstGeom prst="rect">
            <a:avLst/>
          </a:prstGeom>
        </p:spPr>
      </p:pic>
    </p:spTree>
    <p:extLst>
      <p:ext uri="{BB962C8B-B14F-4D97-AF65-F5344CB8AC3E}">
        <p14:creationId xmlns:p14="http://schemas.microsoft.com/office/powerpoint/2010/main" val="330268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59">
            <a:extLst>
              <a:ext uri="{FF2B5EF4-FFF2-40B4-BE49-F238E27FC236}">
                <a16:creationId xmlns:a16="http://schemas.microsoft.com/office/drawing/2014/main" id="{986654AB-5270-0838-50A8-6B9D39C56B53}"/>
              </a:ext>
            </a:extLst>
          </p:cNvPr>
          <p:cNvSpPr txBox="1"/>
          <p:nvPr/>
        </p:nvSpPr>
        <p:spPr>
          <a:xfrm>
            <a:off x="7585505" y="6470011"/>
            <a:ext cx="4526845" cy="307777"/>
          </a:xfrm>
          <a:prstGeom prst="rect">
            <a:avLst/>
          </a:prstGeom>
          <a:noFill/>
        </p:spPr>
        <p:txBody>
          <a:bodyPr wrap="square" rtlCol="0">
            <a:spAutoFit/>
          </a:bodyPr>
          <a:lstStyle/>
          <a:p>
            <a:pPr algn="r"/>
            <a:r>
              <a:rPr lang="nl-NL" sz="1400" dirty="0" err="1">
                <a:solidFill>
                  <a:schemeClr val="bg1"/>
                </a:solidFill>
              </a:rPr>
              <a:t>Udell</a:t>
            </a:r>
            <a:r>
              <a:rPr lang="nl-NL" sz="1400" dirty="0">
                <a:solidFill>
                  <a:schemeClr val="bg1"/>
                </a:solidFill>
              </a:rPr>
              <a:t> et al, </a:t>
            </a:r>
            <a:r>
              <a:rPr lang="nl-NL" sz="1400" i="1" dirty="0">
                <a:solidFill>
                  <a:schemeClr val="bg1"/>
                </a:solidFill>
              </a:rPr>
              <a:t>J Am Col </a:t>
            </a:r>
            <a:r>
              <a:rPr lang="nl-NL" sz="1400" i="1" dirty="0" err="1">
                <a:solidFill>
                  <a:schemeClr val="bg1"/>
                </a:solidFill>
              </a:rPr>
              <a:t>Cardiol</a:t>
            </a:r>
            <a:r>
              <a:rPr lang="nl-NL" sz="1400" i="1" dirty="0">
                <a:solidFill>
                  <a:schemeClr val="bg1"/>
                </a:solidFill>
              </a:rPr>
              <a:t> </a:t>
            </a:r>
            <a:r>
              <a:rPr lang="nl-NL" sz="1400" dirty="0">
                <a:solidFill>
                  <a:schemeClr val="bg1"/>
                </a:solidFill>
              </a:rPr>
              <a:t>2022;79:2058-2068</a:t>
            </a:r>
          </a:p>
        </p:txBody>
      </p:sp>
      <p:pic>
        <p:nvPicPr>
          <p:cNvPr id="8" name="Afbeelding 7" descr="Afbeelding met diagram&#10;&#10;Automatisch gegenereerde beschrijving">
            <a:extLst>
              <a:ext uri="{FF2B5EF4-FFF2-40B4-BE49-F238E27FC236}">
                <a16:creationId xmlns:a16="http://schemas.microsoft.com/office/drawing/2014/main" id="{6FF6A395-C29B-3D14-E51F-7F9CC887874C}"/>
              </a:ext>
            </a:extLst>
          </p:cNvPr>
          <p:cNvPicPr>
            <a:picLocks noChangeAspect="1"/>
          </p:cNvPicPr>
          <p:nvPr/>
        </p:nvPicPr>
        <p:blipFill rotWithShape="1">
          <a:blip r:embed="rId3">
            <a:extLst>
              <a:ext uri="{28A0092B-C50C-407E-A947-70E740481C1C}">
                <a14:useLocalDpi xmlns:a14="http://schemas.microsoft.com/office/drawing/2010/main" val="0"/>
              </a:ext>
            </a:extLst>
          </a:blip>
          <a:srcRect t="4157"/>
          <a:stretch/>
        </p:blipFill>
        <p:spPr>
          <a:xfrm>
            <a:off x="1987601" y="2075688"/>
            <a:ext cx="8456688" cy="4069079"/>
          </a:xfrm>
          <a:prstGeom prst="rect">
            <a:avLst/>
          </a:prstGeom>
        </p:spPr>
      </p:pic>
      <p:sp>
        <p:nvSpPr>
          <p:cNvPr id="6" name="Titel 1">
            <a:extLst>
              <a:ext uri="{FF2B5EF4-FFF2-40B4-BE49-F238E27FC236}">
                <a16:creationId xmlns:a16="http://schemas.microsoft.com/office/drawing/2014/main" id="{639A286F-E5B7-AEE5-268D-8A20A3123980}"/>
              </a:ext>
            </a:extLst>
          </p:cNvPr>
          <p:cNvSpPr>
            <a:spLocks noGrp="1"/>
          </p:cNvSpPr>
          <p:nvPr>
            <p:ph type="title"/>
          </p:nvPr>
        </p:nvSpPr>
        <p:spPr>
          <a:xfrm>
            <a:off x="1171711" y="286603"/>
            <a:ext cx="10058400" cy="1450757"/>
          </a:xfrm>
        </p:spPr>
        <p:txBody>
          <a:bodyPr>
            <a:normAutofit/>
          </a:bodyPr>
          <a:lstStyle/>
          <a:p>
            <a:pPr algn="ctr"/>
            <a:r>
              <a:rPr lang="nl-NL" dirty="0"/>
              <a:t>SGLT2 </a:t>
            </a:r>
            <a:r>
              <a:rPr lang="nl-NL" dirty="0" err="1"/>
              <a:t>inhibition</a:t>
            </a:r>
            <a:br>
              <a:rPr lang="nl-NL" dirty="0"/>
            </a:br>
            <a:r>
              <a:rPr lang="nl-NL" sz="3600" dirty="0" err="1"/>
              <a:t>Pleiotropic</a:t>
            </a:r>
            <a:r>
              <a:rPr lang="nl-NL" sz="3600" dirty="0"/>
              <a:t>, direct </a:t>
            </a:r>
            <a:r>
              <a:rPr lang="nl-NL" sz="3600" dirty="0" err="1"/>
              <a:t>effects</a:t>
            </a:r>
            <a:r>
              <a:rPr lang="nl-NL" sz="3600" dirty="0"/>
              <a:t> on </a:t>
            </a:r>
            <a:r>
              <a:rPr lang="nl-NL" sz="3600" dirty="0" err="1"/>
              <a:t>the</a:t>
            </a:r>
            <a:r>
              <a:rPr lang="nl-NL" sz="3600" dirty="0"/>
              <a:t> </a:t>
            </a:r>
            <a:r>
              <a:rPr lang="nl-NL" sz="3600" dirty="0" err="1"/>
              <a:t>kidney</a:t>
            </a:r>
            <a:r>
              <a:rPr lang="nl-NL" sz="3600" dirty="0"/>
              <a:t> </a:t>
            </a:r>
            <a:r>
              <a:rPr lang="nl-NL" sz="3600" dirty="0" err="1"/>
              <a:t>and</a:t>
            </a:r>
            <a:r>
              <a:rPr lang="nl-NL" sz="3600" dirty="0"/>
              <a:t> </a:t>
            </a:r>
            <a:r>
              <a:rPr lang="nl-NL" sz="3600" dirty="0" err="1"/>
              <a:t>the</a:t>
            </a:r>
            <a:r>
              <a:rPr lang="nl-NL" sz="3600" dirty="0"/>
              <a:t> </a:t>
            </a:r>
            <a:r>
              <a:rPr lang="nl-NL" sz="3600" dirty="0" err="1"/>
              <a:t>heart</a:t>
            </a:r>
            <a:r>
              <a:rPr lang="nl-NL" sz="3600" dirty="0"/>
              <a:t>?</a:t>
            </a:r>
          </a:p>
        </p:txBody>
      </p:sp>
      <p:sp>
        <p:nvSpPr>
          <p:cNvPr id="2" name="Rechthoek 1">
            <a:extLst>
              <a:ext uri="{FF2B5EF4-FFF2-40B4-BE49-F238E27FC236}">
                <a16:creationId xmlns:a16="http://schemas.microsoft.com/office/drawing/2014/main" id="{BB1438A2-FB75-F7C8-DF33-5975E31EFC29}"/>
              </a:ext>
            </a:extLst>
          </p:cNvPr>
          <p:cNvSpPr/>
          <p:nvPr/>
        </p:nvSpPr>
        <p:spPr>
          <a:xfrm>
            <a:off x="5707380" y="5425440"/>
            <a:ext cx="1181100" cy="41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DDA7DA09-63BA-054F-7C21-0EA465712D52}"/>
              </a:ext>
            </a:extLst>
          </p:cNvPr>
          <p:cNvSpPr txBox="1"/>
          <p:nvPr/>
        </p:nvSpPr>
        <p:spPr>
          <a:xfrm>
            <a:off x="5775960" y="5425440"/>
            <a:ext cx="1043940" cy="400110"/>
          </a:xfrm>
          <a:prstGeom prst="rect">
            <a:avLst/>
          </a:prstGeom>
          <a:noFill/>
        </p:spPr>
        <p:txBody>
          <a:bodyPr wrap="square" rtlCol="0">
            <a:spAutoFit/>
          </a:bodyPr>
          <a:lstStyle/>
          <a:p>
            <a:pPr algn="ctr"/>
            <a:r>
              <a:rPr lang="nl-NL" sz="1000" b="1" dirty="0" err="1">
                <a:solidFill>
                  <a:schemeClr val="tx1">
                    <a:lumMod val="75000"/>
                    <a:lumOff val="25000"/>
                  </a:schemeClr>
                </a:solidFill>
              </a:rPr>
              <a:t>Tubular</a:t>
            </a:r>
            <a:r>
              <a:rPr lang="nl-NL" sz="1000" b="1" dirty="0">
                <a:solidFill>
                  <a:schemeClr val="tx1">
                    <a:lumMod val="75000"/>
                    <a:lumOff val="25000"/>
                  </a:schemeClr>
                </a:solidFill>
              </a:rPr>
              <a:t> SGLT2 </a:t>
            </a:r>
            <a:r>
              <a:rPr lang="nl-NL" sz="1000" b="1" dirty="0" err="1">
                <a:solidFill>
                  <a:schemeClr val="tx1">
                    <a:lumMod val="75000"/>
                    <a:lumOff val="25000"/>
                  </a:schemeClr>
                </a:solidFill>
              </a:rPr>
              <a:t>related</a:t>
            </a:r>
            <a:r>
              <a:rPr lang="nl-NL" sz="1000" b="1" dirty="0">
                <a:solidFill>
                  <a:schemeClr val="tx1">
                    <a:lumMod val="75000"/>
                    <a:lumOff val="25000"/>
                  </a:schemeClr>
                </a:solidFill>
              </a:rPr>
              <a:t> </a:t>
            </a:r>
            <a:r>
              <a:rPr lang="nl-NL" sz="1000" b="1" dirty="0" err="1">
                <a:solidFill>
                  <a:schemeClr val="tx1">
                    <a:lumMod val="75000"/>
                    <a:lumOff val="25000"/>
                  </a:schemeClr>
                </a:solidFill>
              </a:rPr>
              <a:t>effects</a:t>
            </a:r>
            <a:endParaRPr lang="nl-NL" sz="1000" b="1" dirty="0">
              <a:solidFill>
                <a:schemeClr val="tx1">
                  <a:lumMod val="75000"/>
                  <a:lumOff val="25000"/>
                </a:schemeClr>
              </a:solidFill>
            </a:endParaRPr>
          </a:p>
        </p:txBody>
      </p:sp>
    </p:spTree>
    <p:extLst>
      <p:ext uri="{BB962C8B-B14F-4D97-AF65-F5344CB8AC3E}">
        <p14:creationId xmlns:p14="http://schemas.microsoft.com/office/powerpoint/2010/main" val="423888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6E504-5AE2-7057-301F-4F5306E92701}"/>
            </a:ext>
          </a:extLst>
        </p:cNvPr>
        <p:cNvGrpSpPr/>
        <p:nvPr/>
      </p:nvGrpSpPr>
      <p:grpSpPr>
        <a:xfrm>
          <a:off x="0" y="0"/>
          <a:ext cx="0" cy="0"/>
          <a:chOff x="0" y="0"/>
          <a:chExt cx="0" cy="0"/>
        </a:xfrm>
      </p:grpSpPr>
      <p:sp>
        <p:nvSpPr>
          <p:cNvPr id="8" name="Titel 1">
            <a:extLst>
              <a:ext uri="{FF2B5EF4-FFF2-40B4-BE49-F238E27FC236}">
                <a16:creationId xmlns:a16="http://schemas.microsoft.com/office/drawing/2014/main" id="{69A98536-435B-8561-061F-ABD2EEB0E8B3}"/>
              </a:ext>
            </a:extLst>
          </p:cNvPr>
          <p:cNvSpPr>
            <a:spLocks noGrp="1"/>
          </p:cNvSpPr>
          <p:nvPr>
            <p:ph type="title"/>
          </p:nvPr>
        </p:nvSpPr>
        <p:spPr>
          <a:xfrm>
            <a:off x="1097280" y="286603"/>
            <a:ext cx="10058400" cy="1450757"/>
          </a:xfrm>
        </p:spPr>
        <p:txBody>
          <a:bodyPr>
            <a:normAutofit/>
          </a:bodyPr>
          <a:lstStyle/>
          <a:p>
            <a:pPr algn="ctr"/>
            <a:r>
              <a:rPr lang="nl-NL" dirty="0"/>
              <a:t>SGLT2 </a:t>
            </a:r>
            <a:r>
              <a:rPr lang="nl-NL" dirty="0" err="1"/>
              <a:t>inhibition</a:t>
            </a:r>
            <a:r>
              <a:rPr lang="nl-NL" dirty="0"/>
              <a:t> in CKD stages G4-5</a:t>
            </a:r>
            <a:br>
              <a:rPr lang="nl-NL" dirty="0"/>
            </a:br>
            <a:r>
              <a:rPr lang="nl-NL" sz="3600" dirty="0"/>
              <a:t>Limited </a:t>
            </a:r>
            <a:r>
              <a:rPr lang="nl-NL" sz="3600" dirty="0" err="1"/>
              <a:t>experience</a:t>
            </a:r>
            <a:endParaRPr lang="nl-NL" sz="3600" dirty="0"/>
          </a:p>
        </p:txBody>
      </p:sp>
      <p:sp>
        <p:nvSpPr>
          <p:cNvPr id="13" name="Tekstvak 59">
            <a:extLst>
              <a:ext uri="{FF2B5EF4-FFF2-40B4-BE49-F238E27FC236}">
                <a16:creationId xmlns:a16="http://schemas.microsoft.com/office/drawing/2014/main" id="{78D7EE58-9D91-DC79-C735-A55F5F44D62F}"/>
              </a:ext>
            </a:extLst>
          </p:cNvPr>
          <p:cNvSpPr txBox="1"/>
          <p:nvPr/>
        </p:nvSpPr>
        <p:spPr>
          <a:xfrm>
            <a:off x="7585505" y="6470011"/>
            <a:ext cx="4526845" cy="307777"/>
          </a:xfrm>
          <a:prstGeom prst="rect">
            <a:avLst/>
          </a:prstGeom>
          <a:noFill/>
        </p:spPr>
        <p:txBody>
          <a:bodyPr wrap="square" rtlCol="0">
            <a:spAutoFit/>
          </a:bodyPr>
          <a:lstStyle/>
          <a:p>
            <a:pPr algn="r"/>
            <a:r>
              <a:rPr lang="nl-NL" sz="1400" dirty="0" err="1">
                <a:solidFill>
                  <a:schemeClr val="bg1"/>
                </a:solidFill>
              </a:rPr>
              <a:t>Chiu</a:t>
            </a:r>
            <a:r>
              <a:rPr lang="nl-NL" sz="1400" dirty="0">
                <a:solidFill>
                  <a:schemeClr val="bg1"/>
                </a:solidFill>
              </a:rPr>
              <a:t> Y et al, ASN LBCT </a:t>
            </a:r>
            <a:r>
              <a:rPr lang="nl-NL" sz="1400" dirty="0" err="1">
                <a:solidFill>
                  <a:schemeClr val="bg1"/>
                </a:solidFill>
              </a:rPr>
              <a:t>session</a:t>
            </a:r>
            <a:r>
              <a:rPr lang="nl-NL" sz="1400" dirty="0">
                <a:solidFill>
                  <a:schemeClr val="bg1"/>
                </a:solidFill>
              </a:rPr>
              <a:t> 2024</a:t>
            </a:r>
          </a:p>
        </p:txBody>
      </p:sp>
      <p:sp>
        <p:nvSpPr>
          <p:cNvPr id="18" name="Tekstvak 4">
            <a:extLst>
              <a:ext uri="{FF2B5EF4-FFF2-40B4-BE49-F238E27FC236}">
                <a16:creationId xmlns:a16="http://schemas.microsoft.com/office/drawing/2014/main" id="{8B551717-92E4-E9DB-E570-E64D521B529A}"/>
              </a:ext>
            </a:extLst>
          </p:cNvPr>
          <p:cNvSpPr txBox="1"/>
          <p:nvPr/>
        </p:nvSpPr>
        <p:spPr>
          <a:xfrm>
            <a:off x="91760" y="6490693"/>
            <a:ext cx="8595040" cy="307777"/>
          </a:xfrm>
          <a:prstGeom prst="rect">
            <a:avLst/>
          </a:prstGeom>
          <a:noFill/>
        </p:spPr>
        <p:txBody>
          <a:bodyPr wrap="square" rtlCol="0">
            <a:spAutoFit/>
          </a:bodyPr>
          <a:lstStyle/>
          <a:p>
            <a:r>
              <a:rPr lang="nl-NL" sz="1400" dirty="0">
                <a:solidFill>
                  <a:schemeClr val="bg1"/>
                </a:solidFill>
              </a:rPr>
              <a:t>RCT, 180 </a:t>
            </a:r>
            <a:r>
              <a:rPr lang="nl-NL" sz="1400" dirty="0" err="1">
                <a:solidFill>
                  <a:schemeClr val="bg1"/>
                </a:solidFill>
              </a:rPr>
              <a:t>patients</a:t>
            </a:r>
            <a:r>
              <a:rPr lang="nl-NL" sz="1400" dirty="0">
                <a:solidFill>
                  <a:schemeClr val="bg1"/>
                </a:solidFill>
              </a:rPr>
              <a:t> CKD stages G4-5 </a:t>
            </a:r>
            <a:r>
              <a:rPr lang="nl-NL" sz="1400" dirty="0" err="1">
                <a:solidFill>
                  <a:schemeClr val="bg1"/>
                </a:solidFill>
              </a:rPr>
              <a:t>randomized</a:t>
            </a:r>
            <a:r>
              <a:rPr lang="nl-NL" sz="1400" dirty="0">
                <a:solidFill>
                  <a:schemeClr val="bg1"/>
                </a:solidFill>
              </a:rPr>
              <a:t> 1:2 </a:t>
            </a:r>
            <a:r>
              <a:rPr lang="nl-NL" sz="1400" dirty="0" err="1">
                <a:solidFill>
                  <a:schemeClr val="bg1"/>
                </a:solidFill>
              </a:rPr>
              <a:t>to</a:t>
            </a:r>
            <a:r>
              <a:rPr lang="nl-NL" sz="1400" dirty="0">
                <a:solidFill>
                  <a:schemeClr val="bg1"/>
                </a:solidFill>
              </a:rPr>
              <a:t> control or dapagliflozin 5-10 mg OD</a:t>
            </a:r>
          </a:p>
        </p:txBody>
      </p:sp>
      <p:sp>
        <p:nvSpPr>
          <p:cNvPr id="33" name="Tekstvak 32">
            <a:extLst>
              <a:ext uri="{FF2B5EF4-FFF2-40B4-BE49-F238E27FC236}">
                <a16:creationId xmlns:a16="http://schemas.microsoft.com/office/drawing/2014/main" id="{CFE26EE0-4E43-7071-1B11-7BFD0FC0B511}"/>
              </a:ext>
            </a:extLst>
          </p:cNvPr>
          <p:cNvSpPr txBox="1"/>
          <p:nvPr/>
        </p:nvSpPr>
        <p:spPr>
          <a:xfrm>
            <a:off x="6284259" y="2471269"/>
            <a:ext cx="5850127" cy="2277547"/>
          </a:xfrm>
          <a:prstGeom prst="rect">
            <a:avLst/>
          </a:prstGeom>
          <a:noFill/>
        </p:spPr>
        <p:txBody>
          <a:bodyPr wrap="square" rtlCol="0">
            <a:spAutoFit/>
          </a:bodyPr>
          <a:lstStyle/>
          <a:p>
            <a:r>
              <a:rPr lang="nl-NL" dirty="0"/>
              <a:t>Renal </a:t>
            </a:r>
            <a:r>
              <a:rPr lang="nl-NL" dirty="0" err="1"/>
              <a:t>and</a:t>
            </a:r>
            <a:r>
              <a:rPr lang="nl-NL" dirty="0"/>
              <a:t> HF </a:t>
            </a:r>
            <a:r>
              <a:rPr lang="nl-NL" dirty="0" err="1"/>
              <a:t>outcome</a:t>
            </a:r>
            <a:endParaRPr lang="nl-NL" dirty="0"/>
          </a:p>
          <a:p>
            <a:r>
              <a:rPr lang="nl-NL" sz="1300" dirty="0" err="1">
                <a:solidFill>
                  <a:schemeClr val="bg1">
                    <a:lumMod val="50000"/>
                  </a:schemeClr>
                </a:solidFill>
              </a:rPr>
              <a:t>Renal</a:t>
            </a:r>
            <a:r>
              <a:rPr lang="nl-NL" sz="1300" dirty="0">
                <a:solidFill>
                  <a:schemeClr val="bg1">
                    <a:lumMod val="50000"/>
                  </a:schemeClr>
                </a:solidFill>
              </a:rPr>
              <a:t> </a:t>
            </a:r>
            <a:r>
              <a:rPr lang="nl-NL" sz="1300" dirty="0" err="1">
                <a:solidFill>
                  <a:schemeClr val="bg1">
                    <a:lumMod val="50000"/>
                  </a:schemeClr>
                </a:solidFill>
              </a:rPr>
              <a:t>outcome</a:t>
            </a:r>
            <a:r>
              <a:rPr lang="nl-NL" sz="1300" dirty="0">
                <a:solidFill>
                  <a:schemeClr val="bg1">
                    <a:lumMod val="50000"/>
                  </a:schemeClr>
                </a:solidFill>
              </a:rPr>
              <a:t> + </a:t>
            </a:r>
            <a:r>
              <a:rPr lang="nl-NL" sz="1300" dirty="0" err="1">
                <a:solidFill>
                  <a:schemeClr val="bg1">
                    <a:lumMod val="50000"/>
                  </a:schemeClr>
                </a:solidFill>
              </a:rPr>
              <a:t>incidence</a:t>
            </a:r>
            <a:r>
              <a:rPr lang="nl-NL" sz="1300" dirty="0">
                <a:solidFill>
                  <a:schemeClr val="bg1">
                    <a:lumMod val="50000"/>
                  </a:schemeClr>
                </a:solidFill>
              </a:rPr>
              <a:t> HF </a:t>
            </a:r>
            <a:r>
              <a:rPr lang="nl-NL" sz="1300" dirty="0" err="1">
                <a:solidFill>
                  <a:schemeClr val="bg1">
                    <a:lumMod val="50000"/>
                  </a:schemeClr>
                </a:solidFill>
              </a:rPr>
              <a:t>hospitalization</a:t>
            </a:r>
            <a:endParaRPr lang="nl-NL" sz="1300" dirty="0">
              <a:solidFill>
                <a:schemeClr val="bg1">
                  <a:lumMod val="50000"/>
                </a:schemeClr>
              </a:solidFill>
            </a:endParaRPr>
          </a:p>
          <a:p>
            <a:r>
              <a:rPr lang="de-DE" dirty="0"/>
              <a:t>HR 0.46 (0.25 – 0.82), p=0.008</a:t>
            </a:r>
          </a:p>
          <a:p>
            <a:endParaRPr lang="nl-NL" dirty="0"/>
          </a:p>
          <a:p>
            <a:r>
              <a:rPr lang="nl-NL" dirty="0" err="1"/>
              <a:t>Renal</a:t>
            </a:r>
            <a:r>
              <a:rPr lang="nl-NL" dirty="0"/>
              <a:t> </a:t>
            </a:r>
            <a:r>
              <a:rPr lang="nl-NL" dirty="0" err="1"/>
              <a:t>and</a:t>
            </a:r>
            <a:r>
              <a:rPr lang="nl-NL" dirty="0"/>
              <a:t> CV </a:t>
            </a:r>
            <a:r>
              <a:rPr lang="nl-NL" dirty="0" err="1"/>
              <a:t>outcome</a:t>
            </a:r>
            <a:endParaRPr lang="nl-NL" dirty="0"/>
          </a:p>
          <a:p>
            <a:r>
              <a:rPr lang="nl-NL" sz="1300" dirty="0" err="1">
                <a:solidFill>
                  <a:schemeClr val="bg1">
                    <a:lumMod val="50000"/>
                  </a:schemeClr>
                </a:solidFill>
              </a:rPr>
              <a:t>Renal</a:t>
            </a:r>
            <a:r>
              <a:rPr lang="nl-NL" sz="1300" dirty="0">
                <a:solidFill>
                  <a:schemeClr val="bg1">
                    <a:lumMod val="50000"/>
                  </a:schemeClr>
                </a:solidFill>
              </a:rPr>
              <a:t> </a:t>
            </a:r>
            <a:r>
              <a:rPr lang="nl-NL" sz="1300" dirty="0" err="1">
                <a:solidFill>
                  <a:schemeClr val="bg1">
                    <a:lumMod val="50000"/>
                  </a:schemeClr>
                </a:solidFill>
              </a:rPr>
              <a:t>outcome</a:t>
            </a:r>
            <a:r>
              <a:rPr lang="nl-NL" sz="1300" dirty="0">
                <a:solidFill>
                  <a:schemeClr val="bg1">
                    <a:lumMod val="50000"/>
                  </a:schemeClr>
                </a:solidFill>
              </a:rPr>
              <a:t> + </a:t>
            </a:r>
            <a:r>
              <a:rPr lang="nl-NL" sz="1300" dirty="0" err="1">
                <a:solidFill>
                  <a:schemeClr val="bg1">
                    <a:lumMod val="50000"/>
                  </a:schemeClr>
                </a:solidFill>
              </a:rPr>
              <a:t>incidence</a:t>
            </a:r>
            <a:r>
              <a:rPr lang="nl-NL" sz="1300" dirty="0">
                <a:solidFill>
                  <a:schemeClr val="bg1">
                    <a:lumMod val="50000"/>
                  </a:schemeClr>
                </a:solidFill>
              </a:rPr>
              <a:t> AP, PTCA/CABG, MI, CVA </a:t>
            </a:r>
            <a:r>
              <a:rPr lang="nl-NL" sz="1300" dirty="0" err="1">
                <a:solidFill>
                  <a:schemeClr val="bg1">
                    <a:lumMod val="50000"/>
                  </a:schemeClr>
                </a:solidFill>
              </a:rPr>
              <a:t>and</a:t>
            </a:r>
            <a:r>
              <a:rPr lang="nl-NL" sz="1300" dirty="0">
                <a:solidFill>
                  <a:schemeClr val="bg1">
                    <a:lumMod val="50000"/>
                  </a:schemeClr>
                </a:solidFill>
              </a:rPr>
              <a:t> HF </a:t>
            </a:r>
            <a:r>
              <a:rPr lang="nl-NL" sz="1300" dirty="0" err="1">
                <a:solidFill>
                  <a:schemeClr val="bg1">
                    <a:lumMod val="50000"/>
                  </a:schemeClr>
                </a:solidFill>
              </a:rPr>
              <a:t>hospitalization</a:t>
            </a:r>
            <a:endParaRPr lang="nl-NL" sz="1300" dirty="0">
              <a:solidFill>
                <a:schemeClr val="bg1">
                  <a:lumMod val="50000"/>
                </a:schemeClr>
              </a:solidFill>
            </a:endParaRPr>
          </a:p>
          <a:p>
            <a:r>
              <a:rPr lang="de-DE" dirty="0"/>
              <a:t>HR 0.53 (0.30 – 0.94), p=0.03</a:t>
            </a:r>
          </a:p>
          <a:p>
            <a:endParaRPr lang="nl-NL" sz="1300" dirty="0"/>
          </a:p>
          <a:p>
            <a:endParaRPr lang="nl-NL" sz="1300" dirty="0"/>
          </a:p>
        </p:txBody>
      </p:sp>
      <p:sp>
        <p:nvSpPr>
          <p:cNvPr id="38" name="Tekstvak 37">
            <a:extLst>
              <a:ext uri="{FF2B5EF4-FFF2-40B4-BE49-F238E27FC236}">
                <a16:creationId xmlns:a16="http://schemas.microsoft.com/office/drawing/2014/main" id="{1D0B4143-C27A-E8D4-0E33-68D319B216EA}"/>
              </a:ext>
            </a:extLst>
          </p:cNvPr>
          <p:cNvSpPr txBox="1"/>
          <p:nvPr/>
        </p:nvSpPr>
        <p:spPr>
          <a:xfrm>
            <a:off x="6366831" y="4759234"/>
            <a:ext cx="5310296" cy="1323439"/>
          </a:xfrm>
          <a:prstGeom prst="rect">
            <a:avLst/>
          </a:prstGeom>
          <a:noFill/>
          <a:ln w="28575">
            <a:solidFill>
              <a:srgbClr val="FF0000"/>
            </a:solidFill>
          </a:ln>
        </p:spPr>
        <p:txBody>
          <a:bodyPr wrap="square" rtlCol="0">
            <a:spAutoFit/>
          </a:bodyPr>
          <a:lstStyle/>
          <a:p>
            <a:pPr algn="ctr">
              <a:spcBef>
                <a:spcPts val="1200"/>
              </a:spcBef>
            </a:pPr>
            <a:r>
              <a:rPr lang="nl-NL" sz="2000" dirty="0"/>
              <a:t>Open label (i.e. no placebo)</a:t>
            </a:r>
          </a:p>
          <a:p>
            <a:pPr algn="ctr"/>
            <a:r>
              <a:rPr lang="nl-NL" sz="2000" dirty="0"/>
              <a:t>Single center</a:t>
            </a:r>
          </a:p>
          <a:p>
            <a:pPr algn="ctr"/>
            <a:r>
              <a:rPr lang="nl-NL" sz="2000" dirty="0"/>
              <a:t>Limited </a:t>
            </a:r>
            <a:r>
              <a:rPr lang="nl-NL" sz="2000" dirty="0" err="1"/>
              <a:t>number</a:t>
            </a:r>
            <a:r>
              <a:rPr lang="nl-NL" sz="2000" dirty="0"/>
              <a:t> of </a:t>
            </a:r>
            <a:r>
              <a:rPr lang="nl-NL" sz="2000" dirty="0" err="1"/>
              <a:t>patients</a:t>
            </a:r>
            <a:r>
              <a:rPr lang="nl-NL" sz="2000" dirty="0"/>
              <a:t> (n=180)</a:t>
            </a:r>
          </a:p>
          <a:p>
            <a:pPr algn="ctr"/>
            <a:r>
              <a:rPr lang="nl-NL" sz="2000" dirty="0" err="1"/>
              <a:t>Powered</a:t>
            </a:r>
            <a:r>
              <a:rPr lang="nl-NL" sz="2000" dirty="0"/>
              <a:t> </a:t>
            </a:r>
            <a:r>
              <a:rPr lang="nl-NL" sz="2000" dirty="0" err="1"/>
              <a:t>for</a:t>
            </a:r>
            <a:r>
              <a:rPr lang="nl-NL" sz="2000" dirty="0"/>
              <a:t> n=225, </a:t>
            </a:r>
            <a:r>
              <a:rPr lang="nl-NL" sz="2000" dirty="0" err="1"/>
              <a:t>yet</a:t>
            </a:r>
            <a:r>
              <a:rPr lang="nl-NL" sz="2000" dirty="0"/>
              <a:t> </a:t>
            </a:r>
            <a:r>
              <a:rPr lang="nl-NL" sz="2000" dirty="0" err="1"/>
              <a:t>terminated</a:t>
            </a:r>
            <a:r>
              <a:rPr lang="nl-NL" sz="2000" dirty="0"/>
              <a:t> </a:t>
            </a:r>
            <a:r>
              <a:rPr lang="nl-NL" sz="2000" dirty="0" err="1"/>
              <a:t>early</a:t>
            </a:r>
            <a:r>
              <a:rPr lang="nl-NL" sz="2000" dirty="0"/>
              <a:t> … </a:t>
            </a:r>
          </a:p>
        </p:txBody>
      </p:sp>
      <p:grpSp>
        <p:nvGrpSpPr>
          <p:cNvPr id="69" name="Groep 68">
            <a:extLst>
              <a:ext uri="{FF2B5EF4-FFF2-40B4-BE49-F238E27FC236}">
                <a16:creationId xmlns:a16="http://schemas.microsoft.com/office/drawing/2014/main" id="{FB5595E2-9E46-22D0-1CDB-1B79FAF540FB}"/>
              </a:ext>
            </a:extLst>
          </p:cNvPr>
          <p:cNvGrpSpPr/>
          <p:nvPr/>
        </p:nvGrpSpPr>
        <p:grpSpPr>
          <a:xfrm>
            <a:off x="219450" y="2283968"/>
            <a:ext cx="5432025" cy="3831253"/>
            <a:chOff x="219450" y="2283968"/>
            <a:chExt cx="5432025" cy="3831253"/>
          </a:xfrm>
        </p:grpSpPr>
        <p:grpSp>
          <p:nvGrpSpPr>
            <p:cNvPr id="60" name="Groep 59">
              <a:extLst>
                <a:ext uri="{FF2B5EF4-FFF2-40B4-BE49-F238E27FC236}">
                  <a16:creationId xmlns:a16="http://schemas.microsoft.com/office/drawing/2014/main" id="{4F8C4C6E-8F0A-AF3B-4392-C927FF8AA499}"/>
                </a:ext>
              </a:extLst>
            </p:cNvPr>
            <p:cNvGrpSpPr/>
            <p:nvPr/>
          </p:nvGrpSpPr>
          <p:grpSpPr>
            <a:xfrm>
              <a:off x="219450" y="2283968"/>
              <a:ext cx="5432025" cy="3831253"/>
              <a:chOff x="219450" y="2212848"/>
              <a:chExt cx="5432025" cy="3831253"/>
            </a:xfrm>
          </p:grpSpPr>
          <p:grpSp>
            <p:nvGrpSpPr>
              <p:cNvPr id="57" name="Groep 56">
                <a:extLst>
                  <a:ext uri="{FF2B5EF4-FFF2-40B4-BE49-F238E27FC236}">
                    <a16:creationId xmlns:a16="http://schemas.microsoft.com/office/drawing/2014/main" id="{B6C0086F-F4C1-96A0-2D36-A3817B560905}"/>
                  </a:ext>
                </a:extLst>
              </p:cNvPr>
              <p:cNvGrpSpPr/>
              <p:nvPr/>
            </p:nvGrpSpPr>
            <p:grpSpPr>
              <a:xfrm>
                <a:off x="884937" y="3897007"/>
                <a:ext cx="4766538" cy="1733895"/>
                <a:chOff x="-1213104" y="1890407"/>
                <a:chExt cx="4833983" cy="1733895"/>
              </a:xfrm>
            </p:grpSpPr>
            <p:pic>
              <p:nvPicPr>
                <p:cNvPr id="5" name="Afbeelding 4" descr="Afbeelding met tekst, schermopname, ontwerp&#10;&#10;Automatisch gegenereerde beschrijving">
                  <a:extLst>
                    <a:ext uri="{FF2B5EF4-FFF2-40B4-BE49-F238E27FC236}">
                      <a16:creationId xmlns:a16="http://schemas.microsoft.com/office/drawing/2014/main" id="{6021B53D-DA7E-016E-FD65-69ECCB06D7A0}"/>
                    </a:ext>
                  </a:extLst>
                </p:cNvPr>
                <p:cNvPicPr>
                  <a:picLocks noChangeAspect="1"/>
                </p:cNvPicPr>
                <p:nvPr/>
              </p:nvPicPr>
              <p:blipFill>
                <a:blip r:embed="rId2">
                  <a:extLst>
                    <a:ext uri="{28A0092B-C50C-407E-A947-70E740481C1C}">
                      <a14:useLocalDpi xmlns:a14="http://schemas.microsoft.com/office/drawing/2010/main" val="0"/>
                    </a:ext>
                  </a:extLst>
                </a:blip>
                <a:srcRect l="43960" t="54014" r="21263" b="30011"/>
                <a:stretch/>
              </p:blipFill>
              <p:spPr>
                <a:xfrm>
                  <a:off x="-1000943" y="1890407"/>
                  <a:ext cx="4128416" cy="1374382"/>
                </a:xfrm>
                <a:prstGeom prst="rect">
                  <a:avLst/>
                </a:prstGeom>
              </p:spPr>
            </p:pic>
            <p:sp>
              <p:nvSpPr>
                <p:cNvPr id="54" name="Rechthoek 53">
                  <a:extLst>
                    <a:ext uri="{FF2B5EF4-FFF2-40B4-BE49-F238E27FC236}">
                      <a16:creationId xmlns:a16="http://schemas.microsoft.com/office/drawing/2014/main" id="{F8CBB5B8-73F7-DBA5-9137-BC0A0F96CDC2}"/>
                    </a:ext>
                  </a:extLst>
                </p:cNvPr>
                <p:cNvSpPr/>
                <p:nvPr/>
              </p:nvSpPr>
              <p:spPr>
                <a:xfrm>
                  <a:off x="-1213104" y="1902238"/>
                  <a:ext cx="762000" cy="15812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55">
                  <a:extLst>
                    <a:ext uri="{FF2B5EF4-FFF2-40B4-BE49-F238E27FC236}">
                      <a16:creationId xmlns:a16="http://schemas.microsoft.com/office/drawing/2014/main" id="{24E111C0-3139-BCE9-5EAF-DAF8C5BC7BB2}"/>
                    </a:ext>
                  </a:extLst>
                </p:cNvPr>
                <p:cNvSpPr/>
                <p:nvPr/>
              </p:nvSpPr>
              <p:spPr>
                <a:xfrm rot="5400000">
                  <a:off x="1194281" y="1197704"/>
                  <a:ext cx="762000" cy="40911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58" name="Rechthoek 57">
                <a:extLst>
                  <a:ext uri="{FF2B5EF4-FFF2-40B4-BE49-F238E27FC236}">
                    <a16:creationId xmlns:a16="http://schemas.microsoft.com/office/drawing/2014/main" id="{7B611B38-AB3B-44AF-70E7-764223D3293F}"/>
                  </a:ext>
                </a:extLst>
              </p:cNvPr>
              <p:cNvSpPr/>
              <p:nvPr/>
            </p:nvSpPr>
            <p:spPr>
              <a:xfrm>
                <a:off x="1645920" y="2310384"/>
                <a:ext cx="3519033" cy="1598454"/>
              </a:xfrm>
              <a:prstGeom prst="rect">
                <a:avLst/>
              </a:prstGeom>
              <a:solidFill>
                <a:srgbClr val="DFE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52" name="Groep 51">
                <a:extLst>
                  <a:ext uri="{FF2B5EF4-FFF2-40B4-BE49-F238E27FC236}">
                    <a16:creationId xmlns:a16="http://schemas.microsoft.com/office/drawing/2014/main" id="{2B2C7556-0DF3-DBD4-AC1D-AC80C048662C}"/>
                  </a:ext>
                </a:extLst>
              </p:cNvPr>
              <p:cNvGrpSpPr/>
              <p:nvPr/>
            </p:nvGrpSpPr>
            <p:grpSpPr>
              <a:xfrm>
                <a:off x="219450" y="2212848"/>
                <a:ext cx="5084999" cy="3831253"/>
                <a:chOff x="219450" y="2212848"/>
                <a:chExt cx="5084999" cy="3831253"/>
              </a:xfrm>
            </p:grpSpPr>
            <p:cxnSp>
              <p:nvCxnSpPr>
                <p:cNvPr id="3" name="Rechte verbindingslijn 2">
                  <a:extLst>
                    <a:ext uri="{FF2B5EF4-FFF2-40B4-BE49-F238E27FC236}">
                      <a16:creationId xmlns:a16="http://schemas.microsoft.com/office/drawing/2014/main" id="{B845FEF9-D600-A21B-C126-94B9791113A2}"/>
                    </a:ext>
                  </a:extLst>
                </p:cNvPr>
                <p:cNvCxnSpPr/>
                <p:nvPr/>
              </p:nvCxnSpPr>
              <p:spPr>
                <a:xfrm>
                  <a:off x="1652016" y="2310384"/>
                  <a:ext cx="0" cy="2572512"/>
                </a:xfrm>
                <a:prstGeom prst="line">
                  <a:avLst/>
                </a:prstGeom>
                <a:ln w="28575"/>
              </p:spPr>
              <p:style>
                <a:lnRef idx="1">
                  <a:schemeClr val="dk1"/>
                </a:lnRef>
                <a:fillRef idx="0">
                  <a:schemeClr val="dk1"/>
                </a:fillRef>
                <a:effectRef idx="0">
                  <a:schemeClr val="dk1"/>
                </a:effectRef>
                <a:fontRef idx="minor">
                  <a:schemeClr val="tx1"/>
                </a:fontRef>
              </p:style>
            </p:cxnSp>
            <p:cxnSp>
              <p:nvCxnSpPr>
                <p:cNvPr id="4" name="Rechte verbindingslijn 3">
                  <a:extLst>
                    <a:ext uri="{FF2B5EF4-FFF2-40B4-BE49-F238E27FC236}">
                      <a16:creationId xmlns:a16="http://schemas.microsoft.com/office/drawing/2014/main" id="{09AFB852-A94F-F0E5-D9EC-4CDF5FB153D6}"/>
                    </a:ext>
                  </a:extLst>
                </p:cNvPr>
                <p:cNvCxnSpPr>
                  <a:cxnSpLocks/>
                </p:cNvCxnSpPr>
                <p:nvPr/>
              </p:nvCxnSpPr>
              <p:spPr>
                <a:xfrm flipH="1">
                  <a:off x="1645920" y="4876800"/>
                  <a:ext cx="3529584" cy="0"/>
                </a:xfrm>
                <a:prstGeom prst="line">
                  <a:avLst/>
                </a:prstGeom>
                <a:ln w="28575"/>
              </p:spPr>
              <p:style>
                <a:lnRef idx="1">
                  <a:schemeClr val="dk1"/>
                </a:lnRef>
                <a:fillRef idx="0">
                  <a:schemeClr val="dk1"/>
                </a:fillRef>
                <a:effectRef idx="0">
                  <a:schemeClr val="dk1"/>
                </a:effectRef>
                <a:fontRef idx="minor">
                  <a:schemeClr val="tx1"/>
                </a:fontRef>
              </p:style>
            </p:cxnSp>
            <p:sp>
              <p:nvSpPr>
                <p:cNvPr id="7" name="Tekstvak 6">
                  <a:extLst>
                    <a:ext uri="{FF2B5EF4-FFF2-40B4-BE49-F238E27FC236}">
                      <a16:creationId xmlns:a16="http://schemas.microsoft.com/office/drawing/2014/main" id="{0704735F-C6E2-983F-DE6C-61760A145042}"/>
                    </a:ext>
                  </a:extLst>
                </p:cNvPr>
                <p:cNvSpPr txBox="1"/>
                <p:nvPr/>
              </p:nvSpPr>
              <p:spPr>
                <a:xfrm>
                  <a:off x="1048513" y="2212848"/>
                  <a:ext cx="603501" cy="276999"/>
                </a:xfrm>
                <a:prstGeom prst="rect">
                  <a:avLst/>
                </a:prstGeom>
                <a:noFill/>
              </p:spPr>
              <p:txBody>
                <a:bodyPr wrap="square" rtlCol="0">
                  <a:spAutoFit/>
                </a:bodyPr>
                <a:lstStyle/>
                <a:p>
                  <a:pPr algn="r"/>
                  <a:r>
                    <a:rPr lang="nl-NL" sz="1200" dirty="0">
                      <a:latin typeface="Arial" panose="020B0604020202020204" pitchFamily="34" charset="0"/>
                      <a:cs typeface="Arial" panose="020B0604020202020204" pitchFamily="34" charset="0"/>
                    </a:rPr>
                    <a:t>100</a:t>
                  </a:r>
                </a:p>
              </p:txBody>
            </p:sp>
            <p:sp>
              <p:nvSpPr>
                <p:cNvPr id="9" name="Tekstvak 8">
                  <a:extLst>
                    <a:ext uri="{FF2B5EF4-FFF2-40B4-BE49-F238E27FC236}">
                      <a16:creationId xmlns:a16="http://schemas.microsoft.com/office/drawing/2014/main" id="{F45B0952-7AFB-6C97-3E22-B961B74BCF9B}"/>
                    </a:ext>
                  </a:extLst>
                </p:cNvPr>
                <p:cNvSpPr txBox="1"/>
                <p:nvPr/>
              </p:nvSpPr>
              <p:spPr>
                <a:xfrm>
                  <a:off x="1048513" y="2724912"/>
                  <a:ext cx="603501" cy="276999"/>
                </a:xfrm>
                <a:prstGeom prst="rect">
                  <a:avLst/>
                </a:prstGeom>
                <a:noFill/>
              </p:spPr>
              <p:txBody>
                <a:bodyPr wrap="square" rtlCol="0">
                  <a:spAutoFit/>
                </a:bodyPr>
                <a:lstStyle/>
                <a:p>
                  <a:pPr algn="r"/>
                  <a:r>
                    <a:rPr lang="nl-NL" sz="1200" dirty="0">
                      <a:latin typeface="Arial" panose="020B0604020202020204" pitchFamily="34" charset="0"/>
                      <a:cs typeface="Arial" panose="020B0604020202020204" pitchFamily="34" charset="0"/>
                    </a:rPr>
                    <a:t>80</a:t>
                  </a:r>
                </a:p>
              </p:txBody>
            </p:sp>
            <p:sp>
              <p:nvSpPr>
                <p:cNvPr id="10" name="Tekstvak 9">
                  <a:extLst>
                    <a:ext uri="{FF2B5EF4-FFF2-40B4-BE49-F238E27FC236}">
                      <a16:creationId xmlns:a16="http://schemas.microsoft.com/office/drawing/2014/main" id="{E54AEF22-365E-CCBD-5092-3DDED37AC1E2}"/>
                    </a:ext>
                  </a:extLst>
                </p:cNvPr>
                <p:cNvSpPr txBox="1"/>
                <p:nvPr/>
              </p:nvSpPr>
              <p:spPr>
                <a:xfrm>
                  <a:off x="1048513" y="3249168"/>
                  <a:ext cx="603501" cy="276999"/>
                </a:xfrm>
                <a:prstGeom prst="rect">
                  <a:avLst/>
                </a:prstGeom>
                <a:noFill/>
              </p:spPr>
              <p:txBody>
                <a:bodyPr wrap="square" rtlCol="0">
                  <a:spAutoFit/>
                </a:bodyPr>
                <a:lstStyle/>
                <a:p>
                  <a:pPr algn="r"/>
                  <a:r>
                    <a:rPr lang="nl-NL" sz="1200" dirty="0">
                      <a:latin typeface="Arial" panose="020B0604020202020204" pitchFamily="34" charset="0"/>
                      <a:cs typeface="Arial" panose="020B0604020202020204" pitchFamily="34" charset="0"/>
                    </a:rPr>
                    <a:t>60</a:t>
                  </a:r>
                </a:p>
              </p:txBody>
            </p:sp>
            <p:sp>
              <p:nvSpPr>
                <p:cNvPr id="11" name="Tekstvak 10">
                  <a:extLst>
                    <a:ext uri="{FF2B5EF4-FFF2-40B4-BE49-F238E27FC236}">
                      <a16:creationId xmlns:a16="http://schemas.microsoft.com/office/drawing/2014/main" id="{E385E1EA-8364-02B8-3B52-E7C08DC27784}"/>
                    </a:ext>
                  </a:extLst>
                </p:cNvPr>
                <p:cNvSpPr txBox="1"/>
                <p:nvPr/>
              </p:nvSpPr>
              <p:spPr>
                <a:xfrm>
                  <a:off x="1048513" y="3773424"/>
                  <a:ext cx="603501" cy="276999"/>
                </a:xfrm>
                <a:prstGeom prst="rect">
                  <a:avLst/>
                </a:prstGeom>
                <a:noFill/>
              </p:spPr>
              <p:txBody>
                <a:bodyPr wrap="square" rtlCol="0">
                  <a:spAutoFit/>
                </a:bodyPr>
                <a:lstStyle/>
                <a:p>
                  <a:pPr algn="r"/>
                  <a:r>
                    <a:rPr lang="nl-NL" sz="1200" dirty="0">
                      <a:latin typeface="Arial" panose="020B0604020202020204" pitchFamily="34" charset="0"/>
                      <a:cs typeface="Arial" panose="020B0604020202020204" pitchFamily="34" charset="0"/>
                    </a:rPr>
                    <a:t>40</a:t>
                  </a:r>
                </a:p>
              </p:txBody>
            </p:sp>
            <p:sp>
              <p:nvSpPr>
                <p:cNvPr id="12" name="Tekstvak 11">
                  <a:extLst>
                    <a:ext uri="{FF2B5EF4-FFF2-40B4-BE49-F238E27FC236}">
                      <a16:creationId xmlns:a16="http://schemas.microsoft.com/office/drawing/2014/main" id="{2414F84F-CB65-804A-0C1D-739F2A8AB99D}"/>
                    </a:ext>
                  </a:extLst>
                </p:cNvPr>
                <p:cNvSpPr txBox="1"/>
                <p:nvPr/>
              </p:nvSpPr>
              <p:spPr>
                <a:xfrm>
                  <a:off x="1048513" y="4261104"/>
                  <a:ext cx="603501" cy="276999"/>
                </a:xfrm>
                <a:prstGeom prst="rect">
                  <a:avLst/>
                </a:prstGeom>
                <a:noFill/>
              </p:spPr>
              <p:txBody>
                <a:bodyPr wrap="square" rtlCol="0">
                  <a:spAutoFit/>
                </a:bodyPr>
                <a:lstStyle/>
                <a:p>
                  <a:pPr algn="r"/>
                  <a:r>
                    <a:rPr lang="nl-NL" sz="1200" dirty="0">
                      <a:latin typeface="Arial" panose="020B0604020202020204" pitchFamily="34" charset="0"/>
                      <a:cs typeface="Arial" panose="020B0604020202020204" pitchFamily="34" charset="0"/>
                    </a:rPr>
                    <a:t>20</a:t>
                  </a:r>
                </a:p>
              </p:txBody>
            </p:sp>
            <p:sp>
              <p:nvSpPr>
                <p:cNvPr id="14" name="Tekstvak 13">
                  <a:extLst>
                    <a:ext uri="{FF2B5EF4-FFF2-40B4-BE49-F238E27FC236}">
                      <a16:creationId xmlns:a16="http://schemas.microsoft.com/office/drawing/2014/main" id="{71452432-6708-236B-745B-787158EAF0FA}"/>
                    </a:ext>
                  </a:extLst>
                </p:cNvPr>
                <p:cNvSpPr txBox="1"/>
                <p:nvPr/>
              </p:nvSpPr>
              <p:spPr>
                <a:xfrm>
                  <a:off x="1048513" y="4712208"/>
                  <a:ext cx="603501" cy="276999"/>
                </a:xfrm>
                <a:prstGeom prst="rect">
                  <a:avLst/>
                </a:prstGeom>
                <a:noFill/>
              </p:spPr>
              <p:txBody>
                <a:bodyPr wrap="square" rtlCol="0">
                  <a:spAutoFit/>
                </a:bodyPr>
                <a:lstStyle/>
                <a:p>
                  <a:pPr algn="r"/>
                  <a:r>
                    <a:rPr lang="nl-NL" sz="1200" dirty="0">
                      <a:latin typeface="Arial" panose="020B0604020202020204" pitchFamily="34" charset="0"/>
                      <a:cs typeface="Arial" panose="020B0604020202020204" pitchFamily="34" charset="0"/>
                    </a:rPr>
                    <a:t>0</a:t>
                  </a:r>
                </a:p>
              </p:txBody>
            </p:sp>
            <p:sp>
              <p:nvSpPr>
                <p:cNvPr id="15" name="Tekstvak 14">
                  <a:extLst>
                    <a:ext uri="{FF2B5EF4-FFF2-40B4-BE49-F238E27FC236}">
                      <a16:creationId xmlns:a16="http://schemas.microsoft.com/office/drawing/2014/main" id="{F6C7D5E9-C784-78E5-B2D3-AF598F19CF91}"/>
                    </a:ext>
                  </a:extLst>
                </p:cNvPr>
                <p:cNvSpPr txBox="1"/>
                <p:nvPr/>
              </p:nvSpPr>
              <p:spPr>
                <a:xfrm>
                  <a:off x="1411223" y="4925854"/>
                  <a:ext cx="490729"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0</a:t>
                  </a:r>
                </a:p>
              </p:txBody>
            </p:sp>
            <p:sp>
              <p:nvSpPr>
                <p:cNvPr id="16" name="Tekstvak 15">
                  <a:extLst>
                    <a:ext uri="{FF2B5EF4-FFF2-40B4-BE49-F238E27FC236}">
                      <a16:creationId xmlns:a16="http://schemas.microsoft.com/office/drawing/2014/main" id="{24DDCFE6-65BA-2ABD-2436-68D5654EB95E}"/>
                    </a:ext>
                  </a:extLst>
                </p:cNvPr>
                <p:cNvSpPr txBox="1"/>
                <p:nvPr/>
              </p:nvSpPr>
              <p:spPr>
                <a:xfrm>
                  <a:off x="1941694" y="4925854"/>
                  <a:ext cx="384046"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12</a:t>
                  </a:r>
                </a:p>
              </p:txBody>
            </p:sp>
            <p:sp>
              <p:nvSpPr>
                <p:cNvPr id="19" name="Tekstvak 18">
                  <a:extLst>
                    <a:ext uri="{FF2B5EF4-FFF2-40B4-BE49-F238E27FC236}">
                      <a16:creationId xmlns:a16="http://schemas.microsoft.com/office/drawing/2014/main" id="{A94B1D23-6FA6-D27D-47E8-78D90F1DCB8E}"/>
                    </a:ext>
                  </a:extLst>
                </p:cNvPr>
                <p:cNvSpPr txBox="1"/>
                <p:nvPr/>
              </p:nvSpPr>
              <p:spPr>
                <a:xfrm>
                  <a:off x="2365482" y="4925854"/>
                  <a:ext cx="384046"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24</a:t>
                  </a:r>
                </a:p>
              </p:txBody>
            </p:sp>
            <p:sp>
              <p:nvSpPr>
                <p:cNvPr id="20" name="Tekstvak 19">
                  <a:extLst>
                    <a:ext uri="{FF2B5EF4-FFF2-40B4-BE49-F238E27FC236}">
                      <a16:creationId xmlns:a16="http://schemas.microsoft.com/office/drawing/2014/main" id="{03F30A2C-D311-7470-3D48-B3766E86CDE1}"/>
                    </a:ext>
                  </a:extLst>
                </p:cNvPr>
                <p:cNvSpPr txBox="1"/>
                <p:nvPr/>
              </p:nvSpPr>
              <p:spPr>
                <a:xfrm>
                  <a:off x="2789270" y="4925854"/>
                  <a:ext cx="384046"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36</a:t>
                  </a:r>
                </a:p>
              </p:txBody>
            </p:sp>
            <p:sp>
              <p:nvSpPr>
                <p:cNvPr id="21" name="Tekstvak 20">
                  <a:extLst>
                    <a:ext uri="{FF2B5EF4-FFF2-40B4-BE49-F238E27FC236}">
                      <a16:creationId xmlns:a16="http://schemas.microsoft.com/office/drawing/2014/main" id="{F723D932-A24F-293C-2DD8-984A14378702}"/>
                    </a:ext>
                  </a:extLst>
                </p:cNvPr>
                <p:cNvSpPr txBox="1"/>
                <p:nvPr/>
              </p:nvSpPr>
              <p:spPr>
                <a:xfrm>
                  <a:off x="3213058" y="4925854"/>
                  <a:ext cx="384046"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48</a:t>
                  </a:r>
                </a:p>
              </p:txBody>
            </p:sp>
            <p:sp>
              <p:nvSpPr>
                <p:cNvPr id="22" name="Tekstvak 21">
                  <a:extLst>
                    <a:ext uri="{FF2B5EF4-FFF2-40B4-BE49-F238E27FC236}">
                      <a16:creationId xmlns:a16="http://schemas.microsoft.com/office/drawing/2014/main" id="{5998ED8B-7312-A060-FAC4-9E612DADD3D6}"/>
                    </a:ext>
                  </a:extLst>
                </p:cNvPr>
                <p:cNvSpPr txBox="1"/>
                <p:nvPr/>
              </p:nvSpPr>
              <p:spPr>
                <a:xfrm>
                  <a:off x="4908211" y="4925854"/>
                  <a:ext cx="384046"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96</a:t>
                  </a:r>
                </a:p>
              </p:txBody>
            </p:sp>
            <p:sp>
              <p:nvSpPr>
                <p:cNvPr id="23" name="Tekstvak 22">
                  <a:extLst>
                    <a:ext uri="{FF2B5EF4-FFF2-40B4-BE49-F238E27FC236}">
                      <a16:creationId xmlns:a16="http://schemas.microsoft.com/office/drawing/2014/main" id="{9B3BB5F6-72A2-CF77-EC72-892436CFAE75}"/>
                    </a:ext>
                  </a:extLst>
                </p:cNvPr>
                <p:cNvSpPr txBox="1"/>
                <p:nvPr/>
              </p:nvSpPr>
              <p:spPr>
                <a:xfrm>
                  <a:off x="3636846" y="4925854"/>
                  <a:ext cx="384046"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60</a:t>
                  </a:r>
                </a:p>
              </p:txBody>
            </p:sp>
            <p:sp>
              <p:nvSpPr>
                <p:cNvPr id="24" name="Tekstvak 23">
                  <a:extLst>
                    <a:ext uri="{FF2B5EF4-FFF2-40B4-BE49-F238E27FC236}">
                      <a16:creationId xmlns:a16="http://schemas.microsoft.com/office/drawing/2014/main" id="{1B82DB0E-E9EE-03AD-A10E-A1BAC2FF4DFB}"/>
                    </a:ext>
                  </a:extLst>
                </p:cNvPr>
                <p:cNvSpPr txBox="1"/>
                <p:nvPr/>
              </p:nvSpPr>
              <p:spPr>
                <a:xfrm>
                  <a:off x="4060634" y="4925854"/>
                  <a:ext cx="384046"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72</a:t>
                  </a:r>
                </a:p>
              </p:txBody>
            </p:sp>
            <p:sp>
              <p:nvSpPr>
                <p:cNvPr id="25" name="Tekstvak 24">
                  <a:extLst>
                    <a:ext uri="{FF2B5EF4-FFF2-40B4-BE49-F238E27FC236}">
                      <a16:creationId xmlns:a16="http://schemas.microsoft.com/office/drawing/2014/main" id="{B9F113EE-1C3A-EC0A-1A00-DA84C64164D5}"/>
                    </a:ext>
                  </a:extLst>
                </p:cNvPr>
                <p:cNvSpPr txBox="1"/>
                <p:nvPr/>
              </p:nvSpPr>
              <p:spPr>
                <a:xfrm>
                  <a:off x="4484422" y="4925854"/>
                  <a:ext cx="384046"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84</a:t>
                  </a:r>
                </a:p>
              </p:txBody>
            </p:sp>
            <p:sp>
              <p:nvSpPr>
                <p:cNvPr id="26" name="Tekstvak 25">
                  <a:extLst>
                    <a:ext uri="{FF2B5EF4-FFF2-40B4-BE49-F238E27FC236}">
                      <a16:creationId xmlns:a16="http://schemas.microsoft.com/office/drawing/2014/main" id="{9507158E-E8E4-A8CB-5A7C-32F6F2C3CC3C}"/>
                    </a:ext>
                  </a:extLst>
                </p:cNvPr>
                <p:cNvSpPr txBox="1"/>
                <p:nvPr/>
              </p:nvSpPr>
              <p:spPr>
                <a:xfrm>
                  <a:off x="1417319" y="5504974"/>
                  <a:ext cx="490729"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60</a:t>
                  </a:r>
                </a:p>
              </p:txBody>
            </p:sp>
            <p:sp>
              <p:nvSpPr>
                <p:cNvPr id="29" name="Tekstvak 28">
                  <a:extLst>
                    <a:ext uri="{FF2B5EF4-FFF2-40B4-BE49-F238E27FC236}">
                      <a16:creationId xmlns:a16="http://schemas.microsoft.com/office/drawing/2014/main" id="{075045B1-0E0E-775D-5124-C0E6BAC5502C}"/>
                    </a:ext>
                  </a:extLst>
                </p:cNvPr>
                <p:cNvSpPr txBox="1"/>
                <p:nvPr/>
              </p:nvSpPr>
              <p:spPr>
                <a:xfrm>
                  <a:off x="1947790" y="5504974"/>
                  <a:ext cx="384046"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59</a:t>
                  </a:r>
                </a:p>
              </p:txBody>
            </p:sp>
            <p:sp>
              <p:nvSpPr>
                <p:cNvPr id="30" name="Tekstvak 29">
                  <a:extLst>
                    <a:ext uri="{FF2B5EF4-FFF2-40B4-BE49-F238E27FC236}">
                      <a16:creationId xmlns:a16="http://schemas.microsoft.com/office/drawing/2014/main" id="{32496C71-7831-AFDD-E66A-17C9E851F22B}"/>
                    </a:ext>
                  </a:extLst>
                </p:cNvPr>
                <p:cNvSpPr txBox="1"/>
                <p:nvPr/>
              </p:nvSpPr>
              <p:spPr>
                <a:xfrm>
                  <a:off x="2371578" y="5504974"/>
                  <a:ext cx="384046"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54</a:t>
                  </a:r>
                </a:p>
              </p:txBody>
            </p:sp>
            <p:sp>
              <p:nvSpPr>
                <p:cNvPr id="31" name="Tekstvak 30">
                  <a:extLst>
                    <a:ext uri="{FF2B5EF4-FFF2-40B4-BE49-F238E27FC236}">
                      <a16:creationId xmlns:a16="http://schemas.microsoft.com/office/drawing/2014/main" id="{E867A078-9D90-7FCD-9C1E-CCD80DF15577}"/>
                    </a:ext>
                  </a:extLst>
                </p:cNvPr>
                <p:cNvSpPr txBox="1"/>
                <p:nvPr/>
              </p:nvSpPr>
              <p:spPr>
                <a:xfrm>
                  <a:off x="2795366" y="5504974"/>
                  <a:ext cx="384046"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53</a:t>
                  </a:r>
                </a:p>
              </p:txBody>
            </p:sp>
            <p:sp>
              <p:nvSpPr>
                <p:cNvPr id="32" name="Tekstvak 31">
                  <a:extLst>
                    <a:ext uri="{FF2B5EF4-FFF2-40B4-BE49-F238E27FC236}">
                      <a16:creationId xmlns:a16="http://schemas.microsoft.com/office/drawing/2014/main" id="{2BD29DE1-257D-4C9A-7CB1-A1115F3C2E38}"/>
                    </a:ext>
                  </a:extLst>
                </p:cNvPr>
                <p:cNvSpPr txBox="1"/>
                <p:nvPr/>
              </p:nvSpPr>
              <p:spPr>
                <a:xfrm>
                  <a:off x="3219154" y="5504974"/>
                  <a:ext cx="384046"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50</a:t>
                  </a:r>
                </a:p>
              </p:txBody>
            </p:sp>
            <p:sp>
              <p:nvSpPr>
                <p:cNvPr id="34" name="Tekstvak 33">
                  <a:extLst>
                    <a:ext uri="{FF2B5EF4-FFF2-40B4-BE49-F238E27FC236}">
                      <a16:creationId xmlns:a16="http://schemas.microsoft.com/office/drawing/2014/main" id="{6046089B-8B10-414D-F9AA-BF6980EA0527}"/>
                    </a:ext>
                  </a:extLst>
                </p:cNvPr>
                <p:cNvSpPr txBox="1"/>
                <p:nvPr/>
              </p:nvSpPr>
              <p:spPr>
                <a:xfrm>
                  <a:off x="4914307" y="5504974"/>
                  <a:ext cx="384046"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13</a:t>
                  </a:r>
                </a:p>
              </p:txBody>
            </p:sp>
            <p:sp>
              <p:nvSpPr>
                <p:cNvPr id="35" name="Tekstvak 34">
                  <a:extLst>
                    <a:ext uri="{FF2B5EF4-FFF2-40B4-BE49-F238E27FC236}">
                      <a16:creationId xmlns:a16="http://schemas.microsoft.com/office/drawing/2014/main" id="{7DFB1C86-8F8D-F8F7-756A-D73B8798C636}"/>
                    </a:ext>
                  </a:extLst>
                </p:cNvPr>
                <p:cNvSpPr txBox="1"/>
                <p:nvPr/>
              </p:nvSpPr>
              <p:spPr>
                <a:xfrm>
                  <a:off x="3642942" y="5504974"/>
                  <a:ext cx="384046"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43</a:t>
                  </a:r>
                </a:p>
              </p:txBody>
            </p:sp>
            <p:sp>
              <p:nvSpPr>
                <p:cNvPr id="36" name="Tekstvak 35">
                  <a:extLst>
                    <a:ext uri="{FF2B5EF4-FFF2-40B4-BE49-F238E27FC236}">
                      <a16:creationId xmlns:a16="http://schemas.microsoft.com/office/drawing/2014/main" id="{B85243AA-0568-EDEA-F50D-BBEB7638BEE2}"/>
                    </a:ext>
                  </a:extLst>
                </p:cNvPr>
                <p:cNvSpPr txBox="1"/>
                <p:nvPr/>
              </p:nvSpPr>
              <p:spPr>
                <a:xfrm>
                  <a:off x="4066730" y="5504974"/>
                  <a:ext cx="384046"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30</a:t>
                  </a:r>
                </a:p>
              </p:txBody>
            </p:sp>
            <p:sp>
              <p:nvSpPr>
                <p:cNvPr id="37" name="Tekstvak 36">
                  <a:extLst>
                    <a:ext uri="{FF2B5EF4-FFF2-40B4-BE49-F238E27FC236}">
                      <a16:creationId xmlns:a16="http://schemas.microsoft.com/office/drawing/2014/main" id="{102A27C0-C208-0904-1AF0-9A91259DDCD7}"/>
                    </a:ext>
                  </a:extLst>
                </p:cNvPr>
                <p:cNvSpPr txBox="1"/>
                <p:nvPr/>
              </p:nvSpPr>
              <p:spPr>
                <a:xfrm>
                  <a:off x="4490518" y="5504974"/>
                  <a:ext cx="384046"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24</a:t>
                  </a:r>
                </a:p>
              </p:txBody>
            </p:sp>
            <p:sp>
              <p:nvSpPr>
                <p:cNvPr id="39" name="Tekstvak 38">
                  <a:extLst>
                    <a:ext uri="{FF2B5EF4-FFF2-40B4-BE49-F238E27FC236}">
                      <a16:creationId xmlns:a16="http://schemas.microsoft.com/office/drawing/2014/main" id="{C6A0CFB7-E9EE-7E6B-577C-F5A5C34A4A5D}"/>
                    </a:ext>
                  </a:extLst>
                </p:cNvPr>
                <p:cNvSpPr txBox="1"/>
                <p:nvPr/>
              </p:nvSpPr>
              <p:spPr>
                <a:xfrm>
                  <a:off x="1423415" y="5761006"/>
                  <a:ext cx="490729"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120</a:t>
                  </a:r>
                </a:p>
              </p:txBody>
            </p:sp>
            <p:sp>
              <p:nvSpPr>
                <p:cNvPr id="40" name="Tekstvak 39">
                  <a:extLst>
                    <a:ext uri="{FF2B5EF4-FFF2-40B4-BE49-F238E27FC236}">
                      <a16:creationId xmlns:a16="http://schemas.microsoft.com/office/drawing/2014/main" id="{4DA96450-1CB3-FDFA-A765-CA6146CEF6EE}"/>
                    </a:ext>
                  </a:extLst>
                </p:cNvPr>
                <p:cNvSpPr txBox="1"/>
                <p:nvPr/>
              </p:nvSpPr>
              <p:spPr>
                <a:xfrm>
                  <a:off x="1920240" y="5761006"/>
                  <a:ext cx="435980"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118</a:t>
                  </a:r>
                </a:p>
              </p:txBody>
            </p:sp>
            <p:sp>
              <p:nvSpPr>
                <p:cNvPr id="41" name="Tekstvak 40">
                  <a:extLst>
                    <a:ext uri="{FF2B5EF4-FFF2-40B4-BE49-F238E27FC236}">
                      <a16:creationId xmlns:a16="http://schemas.microsoft.com/office/drawing/2014/main" id="{8C7868B0-83A2-AE2E-675D-B91DF528233F}"/>
                    </a:ext>
                  </a:extLst>
                </p:cNvPr>
                <p:cNvSpPr txBox="1"/>
                <p:nvPr/>
              </p:nvSpPr>
              <p:spPr>
                <a:xfrm>
                  <a:off x="2347194" y="5761006"/>
                  <a:ext cx="435980"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118</a:t>
                  </a:r>
                </a:p>
              </p:txBody>
            </p:sp>
            <p:sp>
              <p:nvSpPr>
                <p:cNvPr id="42" name="Tekstvak 41">
                  <a:extLst>
                    <a:ext uri="{FF2B5EF4-FFF2-40B4-BE49-F238E27FC236}">
                      <a16:creationId xmlns:a16="http://schemas.microsoft.com/office/drawing/2014/main" id="{B6DC3C87-771C-E893-33EE-9B261B556070}"/>
                    </a:ext>
                  </a:extLst>
                </p:cNvPr>
                <p:cNvSpPr txBox="1"/>
                <p:nvPr/>
              </p:nvSpPr>
              <p:spPr>
                <a:xfrm>
                  <a:off x="2752694" y="5761006"/>
                  <a:ext cx="490728"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114</a:t>
                  </a:r>
                </a:p>
              </p:txBody>
            </p:sp>
            <p:sp>
              <p:nvSpPr>
                <p:cNvPr id="43" name="Tekstvak 42">
                  <a:extLst>
                    <a:ext uri="{FF2B5EF4-FFF2-40B4-BE49-F238E27FC236}">
                      <a16:creationId xmlns:a16="http://schemas.microsoft.com/office/drawing/2014/main" id="{7FD370EE-00CA-69F9-050D-3825B2603027}"/>
                    </a:ext>
                  </a:extLst>
                </p:cNvPr>
                <p:cNvSpPr txBox="1"/>
                <p:nvPr/>
              </p:nvSpPr>
              <p:spPr>
                <a:xfrm>
                  <a:off x="3164290" y="5761006"/>
                  <a:ext cx="490728"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111</a:t>
                  </a:r>
                </a:p>
              </p:txBody>
            </p:sp>
            <p:sp>
              <p:nvSpPr>
                <p:cNvPr id="44" name="Tekstvak 43">
                  <a:extLst>
                    <a:ext uri="{FF2B5EF4-FFF2-40B4-BE49-F238E27FC236}">
                      <a16:creationId xmlns:a16="http://schemas.microsoft.com/office/drawing/2014/main" id="{A5A16774-5B0D-DA97-F31F-91CB68B1C20B}"/>
                    </a:ext>
                  </a:extLst>
                </p:cNvPr>
                <p:cNvSpPr txBox="1"/>
                <p:nvPr/>
              </p:nvSpPr>
              <p:spPr>
                <a:xfrm>
                  <a:off x="4920403" y="5761006"/>
                  <a:ext cx="384046"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36</a:t>
                  </a:r>
                </a:p>
              </p:txBody>
            </p:sp>
            <p:sp>
              <p:nvSpPr>
                <p:cNvPr id="45" name="Tekstvak 44">
                  <a:extLst>
                    <a:ext uri="{FF2B5EF4-FFF2-40B4-BE49-F238E27FC236}">
                      <a16:creationId xmlns:a16="http://schemas.microsoft.com/office/drawing/2014/main" id="{7FA81C9C-C7D0-CE6E-DCC7-4532590A0581}"/>
                    </a:ext>
                  </a:extLst>
                </p:cNvPr>
                <p:cNvSpPr txBox="1"/>
                <p:nvPr/>
              </p:nvSpPr>
              <p:spPr>
                <a:xfrm>
                  <a:off x="3649038" y="5761006"/>
                  <a:ext cx="384046"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96</a:t>
                  </a:r>
                </a:p>
              </p:txBody>
            </p:sp>
            <p:sp>
              <p:nvSpPr>
                <p:cNvPr id="46" name="Tekstvak 45">
                  <a:extLst>
                    <a:ext uri="{FF2B5EF4-FFF2-40B4-BE49-F238E27FC236}">
                      <a16:creationId xmlns:a16="http://schemas.microsoft.com/office/drawing/2014/main" id="{1BD52AD6-5CF1-A566-74AC-7137F46215BD}"/>
                    </a:ext>
                  </a:extLst>
                </p:cNvPr>
                <p:cNvSpPr txBox="1"/>
                <p:nvPr/>
              </p:nvSpPr>
              <p:spPr>
                <a:xfrm>
                  <a:off x="4072826" y="5761006"/>
                  <a:ext cx="384046"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82</a:t>
                  </a:r>
                </a:p>
              </p:txBody>
            </p:sp>
            <p:sp>
              <p:nvSpPr>
                <p:cNvPr id="47" name="Tekstvak 46">
                  <a:extLst>
                    <a:ext uri="{FF2B5EF4-FFF2-40B4-BE49-F238E27FC236}">
                      <a16:creationId xmlns:a16="http://schemas.microsoft.com/office/drawing/2014/main" id="{20EB6B0E-E720-DB1C-4141-8DA52F759244}"/>
                    </a:ext>
                  </a:extLst>
                </p:cNvPr>
                <p:cNvSpPr txBox="1"/>
                <p:nvPr/>
              </p:nvSpPr>
              <p:spPr>
                <a:xfrm>
                  <a:off x="4496614" y="5761006"/>
                  <a:ext cx="384046" cy="276999"/>
                </a:xfrm>
                <a:prstGeom prst="rect">
                  <a:avLst/>
                </a:prstGeom>
                <a:noFill/>
              </p:spPr>
              <p:txBody>
                <a:bodyPr wrap="square" rtlCol="0">
                  <a:spAutoFit/>
                </a:bodyPr>
                <a:lstStyle/>
                <a:p>
                  <a:pPr algn="ctr"/>
                  <a:r>
                    <a:rPr lang="nl-NL" sz="1200" dirty="0">
                      <a:latin typeface="Arial" panose="020B0604020202020204" pitchFamily="34" charset="0"/>
                      <a:cs typeface="Arial" panose="020B0604020202020204" pitchFamily="34" charset="0"/>
                    </a:rPr>
                    <a:t>62</a:t>
                  </a:r>
                </a:p>
              </p:txBody>
            </p:sp>
            <p:sp>
              <p:nvSpPr>
                <p:cNvPr id="48" name="Tekstvak 47">
                  <a:extLst>
                    <a:ext uri="{FF2B5EF4-FFF2-40B4-BE49-F238E27FC236}">
                      <a16:creationId xmlns:a16="http://schemas.microsoft.com/office/drawing/2014/main" id="{B36649E1-7F7A-30D8-3AF6-74774437E1A0}"/>
                    </a:ext>
                  </a:extLst>
                </p:cNvPr>
                <p:cNvSpPr txBox="1"/>
                <p:nvPr/>
              </p:nvSpPr>
              <p:spPr>
                <a:xfrm>
                  <a:off x="232897" y="5511070"/>
                  <a:ext cx="866966" cy="276999"/>
                </a:xfrm>
                <a:prstGeom prst="rect">
                  <a:avLst/>
                </a:prstGeom>
                <a:noFill/>
              </p:spPr>
              <p:txBody>
                <a:bodyPr wrap="square" rtlCol="0">
                  <a:spAutoFit/>
                </a:bodyPr>
                <a:lstStyle/>
                <a:p>
                  <a:r>
                    <a:rPr lang="nl-NL" sz="1200" b="1" dirty="0">
                      <a:latin typeface="Arial" panose="020B0604020202020204" pitchFamily="34" charset="0"/>
                      <a:cs typeface="Arial" panose="020B0604020202020204" pitchFamily="34" charset="0"/>
                    </a:rPr>
                    <a:t>Control</a:t>
                  </a:r>
                </a:p>
              </p:txBody>
            </p:sp>
            <p:sp>
              <p:nvSpPr>
                <p:cNvPr id="49" name="Tekstvak 48">
                  <a:extLst>
                    <a:ext uri="{FF2B5EF4-FFF2-40B4-BE49-F238E27FC236}">
                      <a16:creationId xmlns:a16="http://schemas.microsoft.com/office/drawing/2014/main" id="{D72C9FE0-4754-6DE5-8E91-EC851ADCB0FE}"/>
                    </a:ext>
                  </a:extLst>
                </p:cNvPr>
                <p:cNvSpPr txBox="1"/>
                <p:nvPr/>
              </p:nvSpPr>
              <p:spPr>
                <a:xfrm>
                  <a:off x="219450" y="5767102"/>
                  <a:ext cx="1330296" cy="276999"/>
                </a:xfrm>
                <a:prstGeom prst="rect">
                  <a:avLst/>
                </a:prstGeom>
                <a:noFill/>
              </p:spPr>
              <p:txBody>
                <a:bodyPr wrap="square" rtlCol="0">
                  <a:spAutoFit/>
                </a:bodyPr>
                <a:lstStyle/>
                <a:p>
                  <a:r>
                    <a:rPr lang="nl-NL" sz="1200" b="1" dirty="0" err="1">
                      <a:latin typeface="Arial" panose="020B0604020202020204" pitchFamily="34" charset="0"/>
                      <a:cs typeface="Arial" panose="020B0604020202020204" pitchFamily="34" charset="0"/>
                    </a:rPr>
                    <a:t>Dapagliflozine</a:t>
                  </a:r>
                  <a:endParaRPr lang="nl-NL" sz="1200" b="1" dirty="0">
                    <a:latin typeface="Arial" panose="020B0604020202020204" pitchFamily="34" charset="0"/>
                    <a:cs typeface="Arial" panose="020B0604020202020204" pitchFamily="34" charset="0"/>
                  </a:endParaRPr>
                </a:p>
              </p:txBody>
            </p:sp>
            <p:sp>
              <p:nvSpPr>
                <p:cNvPr id="50" name="Tekstvak 49">
                  <a:extLst>
                    <a:ext uri="{FF2B5EF4-FFF2-40B4-BE49-F238E27FC236}">
                      <a16:creationId xmlns:a16="http://schemas.microsoft.com/office/drawing/2014/main" id="{8C4B34FF-86C1-FD41-C272-E224E7627A51}"/>
                    </a:ext>
                  </a:extLst>
                </p:cNvPr>
                <p:cNvSpPr txBox="1"/>
                <p:nvPr/>
              </p:nvSpPr>
              <p:spPr>
                <a:xfrm>
                  <a:off x="2176507" y="5183456"/>
                  <a:ext cx="2450358" cy="276999"/>
                </a:xfrm>
                <a:prstGeom prst="rect">
                  <a:avLst/>
                </a:prstGeom>
                <a:noFill/>
              </p:spPr>
              <p:txBody>
                <a:bodyPr wrap="square" rtlCol="0">
                  <a:spAutoFit/>
                </a:bodyPr>
                <a:lstStyle/>
                <a:p>
                  <a:pPr algn="ctr"/>
                  <a:r>
                    <a:rPr lang="nl-NL" sz="1200" b="1" dirty="0">
                      <a:latin typeface="Arial" panose="020B0604020202020204" pitchFamily="34" charset="0"/>
                      <a:cs typeface="Arial" panose="020B0604020202020204" pitchFamily="34" charset="0"/>
                    </a:rPr>
                    <a:t>Weeks </a:t>
                  </a:r>
                  <a:r>
                    <a:rPr lang="nl-NL" sz="1200" b="1" dirty="0" err="1">
                      <a:latin typeface="Arial" panose="020B0604020202020204" pitchFamily="34" charset="0"/>
                      <a:cs typeface="Arial" panose="020B0604020202020204" pitchFamily="34" charset="0"/>
                    </a:rPr>
                    <a:t>after</a:t>
                  </a:r>
                  <a:r>
                    <a:rPr lang="nl-NL" sz="1200" b="1" dirty="0">
                      <a:latin typeface="Arial" panose="020B0604020202020204" pitchFamily="34" charset="0"/>
                      <a:cs typeface="Arial" panose="020B0604020202020204" pitchFamily="34" charset="0"/>
                    </a:rPr>
                    <a:t> </a:t>
                  </a:r>
                  <a:r>
                    <a:rPr lang="nl-NL" sz="1200" b="1" dirty="0" err="1">
                      <a:latin typeface="Arial" panose="020B0604020202020204" pitchFamily="34" charset="0"/>
                      <a:cs typeface="Arial" panose="020B0604020202020204" pitchFamily="34" charset="0"/>
                    </a:rPr>
                    <a:t>randomization</a:t>
                  </a:r>
                  <a:endParaRPr lang="nl-NL" sz="1200" b="1" dirty="0">
                    <a:latin typeface="Arial" panose="020B0604020202020204" pitchFamily="34" charset="0"/>
                    <a:cs typeface="Arial" panose="020B0604020202020204" pitchFamily="34" charset="0"/>
                  </a:endParaRPr>
                </a:p>
              </p:txBody>
            </p:sp>
            <p:sp>
              <p:nvSpPr>
                <p:cNvPr id="51" name="Tekstvak 50">
                  <a:extLst>
                    <a:ext uri="{FF2B5EF4-FFF2-40B4-BE49-F238E27FC236}">
                      <a16:creationId xmlns:a16="http://schemas.microsoft.com/office/drawing/2014/main" id="{F1E08A16-280E-AF0C-7B8B-9847DDD81DDC}"/>
                    </a:ext>
                  </a:extLst>
                </p:cNvPr>
                <p:cNvSpPr txBox="1"/>
                <p:nvPr/>
              </p:nvSpPr>
              <p:spPr>
                <a:xfrm rot="16200000">
                  <a:off x="-66821" y="3500960"/>
                  <a:ext cx="2450358" cy="276999"/>
                </a:xfrm>
                <a:prstGeom prst="rect">
                  <a:avLst/>
                </a:prstGeom>
                <a:noFill/>
              </p:spPr>
              <p:txBody>
                <a:bodyPr wrap="square" rtlCol="0">
                  <a:spAutoFit/>
                </a:bodyPr>
                <a:lstStyle/>
                <a:p>
                  <a:pPr algn="ctr"/>
                  <a:r>
                    <a:rPr lang="nl-NL" sz="1200" b="1" dirty="0" err="1">
                      <a:latin typeface="Arial" panose="020B0604020202020204" pitchFamily="34" charset="0"/>
                      <a:cs typeface="Arial" panose="020B0604020202020204" pitchFamily="34" charset="0"/>
                    </a:rPr>
                    <a:t>Cumulative</a:t>
                  </a:r>
                  <a:r>
                    <a:rPr lang="nl-NL" sz="1200" b="1" dirty="0">
                      <a:latin typeface="Arial" panose="020B0604020202020204" pitchFamily="34" charset="0"/>
                      <a:cs typeface="Arial" panose="020B0604020202020204" pitchFamily="34" charset="0"/>
                    </a:rPr>
                    <a:t> </a:t>
                  </a:r>
                  <a:r>
                    <a:rPr lang="nl-NL" sz="1200" b="1" dirty="0" err="1">
                      <a:latin typeface="Arial" panose="020B0604020202020204" pitchFamily="34" charset="0"/>
                      <a:cs typeface="Arial" panose="020B0604020202020204" pitchFamily="34" charset="0"/>
                    </a:rPr>
                    <a:t>incidence</a:t>
                  </a:r>
                  <a:r>
                    <a:rPr lang="nl-NL" sz="1200" b="1" dirty="0">
                      <a:latin typeface="Arial" panose="020B0604020202020204" pitchFamily="34" charset="0"/>
                      <a:cs typeface="Arial" panose="020B0604020202020204" pitchFamily="34" charset="0"/>
                    </a:rPr>
                    <a:t> (%)</a:t>
                  </a:r>
                </a:p>
              </p:txBody>
            </p:sp>
          </p:grpSp>
          <p:sp>
            <p:nvSpPr>
              <p:cNvPr id="59" name="Rechthoek 58">
                <a:extLst>
                  <a:ext uri="{FF2B5EF4-FFF2-40B4-BE49-F238E27FC236}">
                    <a16:creationId xmlns:a16="http://schemas.microsoft.com/office/drawing/2014/main" id="{F6CFEF49-0CFD-551A-EA47-9EE41A4C21A2}"/>
                  </a:ext>
                </a:extLst>
              </p:cNvPr>
              <p:cNvSpPr/>
              <p:nvPr/>
            </p:nvSpPr>
            <p:spPr>
              <a:xfrm>
                <a:off x="4444680" y="4565726"/>
                <a:ext cx="680530" cy="287814"/>
              </a:xfrm>
              <a:prstGeom prst="rect">
                <a:avLst/>
              </a:prstGeom>
              <a:solidFill>
                <a:srgbClr val="DFE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61" name="Tekstvak 60">
              <a:extLst>
                <a:ext uri="{FF2B5EF4-FFF2-40B4-BE49-F238E27FC236}">
                  <a16:creationId xmlns:a16="http://schemas.microsoft.com/office/drawing/2014/main" id="{F304414D-52EB-8C21-92DF-80B44B529CEF}"/>
                </a:ext>
              </a:extLst>
            </p:cNvPr>
            <p:cNvSpPr txBox="1"/>
            <p:nvPr/>
          </p:nvSpPr>
          <p:spPr>
            <a:xfrm>
              <a:off x="2466964" y="2491232"/>
              <a:ext cx="2653674" cy="307777"/>
            </a:xfrm>
            <a:prstGeom prst="rect">
              <a:avLst/>
            </a:prstGeom>
            <a:noFill/>
          </p:spPr>
          <p:txBody>
            <a:bodyPr wrap="square" rtlCol="0">
              <a:spAutoFit/>
            </a:bodyPr>
            <a:lstStyle/>
            <a:p>
              <a:r>
                <a:rPr lang="nl-NL" sz="1400" dirty="0"/>
                <a:t>Control</a:t>
              </a:r>
            </a:p>
          </p:txBody>
        </p:sp>
        <p:sp>
          <p:nvSpPr>
            <p:cNvPr id="62" name="Tekstvak 61">
              <a:extLst>
                <a:ext uri="{FF2B5EF4-FFF2-40B4-BE49-F238E27FC236}">
                  <a16:creationId xmlns:a16="http://schemas.microsoft.com/office/drawing/2014/main" id="{E677AE9F-18F1-2897-CACA-2EA70D76CC75}"/>
                </a:ext>
              </a:extLst>
            </p:cNvPr>
            <p:cNvSpPr txBox="1"/>
            <p:nvPr/>
          </p:nvSpPr>
          <p:spPr>
            <a:xfrm>
              <a:off x="2461884" y="2745232"/>
              <a:ext cx="2653674" cy="307777"/>
            </a:xfrm>
            <a:prstGeom prst="rect">
              <a:avLst/>
            </a:prstGeom>
            <a:noFill/>
          </p:spPr>
          <p:txBody>
            <a:bodyPr wrap="square" rtlCol="0">
              <a:spAutoFit/>
            </a:bodyPr>
            <a:lstStyle/>
            <a:p>
              <a:r>
                <a:rPr lang="nl-NL" sz="1400" dirty="0" err="1"/>
                <a:t>Dapagliflozine</a:t>
              </a:r>
              <a:endParaRPr lang="nl-NL" sz="1400" dirty="0"/>
            </a:p>
          </p:txBody>
        </p:sp>
        <p:sp>
          <p:nvSpPr>
            <p:cNvPr id="63" name="Tekstvak 62">
              <a:extLst>
                <a:ext uri="{FF2B5EF4-FFF2-40B4-BE49-F238E27FC236}">
                  <a16:creationId xmlns:a16="http://schemas.microsoft.com/office/drawing/2014/main" id="{7BA543B3-8603-2B5D-3500-9C1483906D73}"/>
                </a:ext>
              </a:extLst>
            </p:cNvPr>
            <p:cNvSpPr txBox="1"/>
            <p:nvPr/>
          </p:nvSpPr>
          <p:spPr>
            <a:xfrm>
              <a:off x="2461884" y="3161792"/>
              <a:ext cx="2653674" cy="307777"/>
            </a:xfrm>
            <a:prstGeom prst="rect">
              <a:avLst/>
            </a:prstGeom>
            <a:noFill/>
          </p:spPr>
          <p:txBody>
            <a:bodyPr wrap="square" rtlCol="0">
              <a:spAutoFit/>
            </a:bodyPr>
            <a:lstStyle/>
            <a:p>
              <a:r>
                <a:rPr lang="nl-NL" sz="1400" dirty="0"/>
                <a:t>HR 0.42 (0.24 – 0.77), P=0.005</a:t>
              </a:r>
            </a:p>
          </p:txBody>
        </p:sp>
        <p:cxnSp>
          <p:nvCxnSpPr>
            <p:cNvPr id="65" name="Rechte verbindingslijn 64">
              <a:extLst>
                <a:ext uri="{FF2B5EF4-FFF2-40B4-BE49-F238E27FC236}">
                  <a16:creationId xmlns:a16="http://schemas.microsoft.com/office/drawing/2014/main" id="{899070C2-A2A0-7F69-FCF3-C68BDA4643EB}"/>
                </a:ext>
              </a:extLst>
            </p:cNvPr>
            <p:cNvCxnSpPr/>
            <p:nvPr/>
          </p:nvCxnSpPr>
          <p:spPr>
            <a:xfrm>
              <a:off x="2006600" y="2661920"/>
              <a:ext cx="358882" cy="0"/>
            </a:xfrm>
            <a:prstGeom prst="line">
              <a:avLst/>
            </a:prstGeom>
            <a:ln w="28575">
              <a:solidFill>
                <a:srgbClr val="A43434"/>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EA7023B4-26D4-FBEB-6CD9-66CB5753F290}"/>
                </a:ext>
              </a:extLst>
            </p:cNvPr>
            <p:cNvCxnSpPr/>
            <p:nvPr/>
          </p:nvCxnSpPr>
          <p:spPr>
            <a:xfrm>
              <a:off x="2001520" y="2900680"/>
              <a:ext cx="358882" cy="0"/>
            </a:xfrm>
            <a:prstGeom prst="line">
              <a:avLst/>
            </a:prstGeom>
            <a:ln w="28575">
              <a:solidFill>
                <a:srgbClr val="60ABEB"/>
              </a:solidFill>
            </a:ln>
          </p:spPr>
          <p:style>
            <a:lnRef idx="1">
              <a:schemeClr val="accent1"/>
            </a:lnRef>
            <a:fillRef idx="0">
              <a:schemeClr val="accent1"/>
            </a:fillRef>
            <a:effectRef idx="0">
              <a:schemeClr val="accent1"/>
            </a:effectRef>
            <a:fontRef idx="minor">
              <a:schemeClr val="tx1"/>
            </a:fontRef>
          </p:style>
        </p:cxnSp>
        <p:sp>
          <p:nvSpPr>
            <p:cNvPr id="67" name="Tekstvak 66">
              <a:extLst>
                <a:ext uri="{FF2B5EF4-FFF2-40B4-BE49-F238E27FC236}">
                  <a16:creationId xmlns:a16="http://schemas.microsoft.com/office/drawing/2014/main" id="{1780180D-89BE-B334-D106-2BC5F4D14CC3}"/>
                </a:ext>
              </a:extLst>
            </p:cNvPr>
            <p:cNvSpPr txBox="1"/>
            <p:nvPr/>
          </p:nvSpPr>
          <p:spPr>
            <a:xfrm>
              <a:off x="4222730" y="4587634"/>
              <a:ext cx="932454" cy="307777"/>
            </a:xfrm>
            <a:prstGeom prst="rect">
              <a:avLst/>
            </a:prstGeom>
            <a:noFill/>
          </p:spPr>
          <p:txBody>
            <a:bodyPr wrap="square" rtlCol="0">
              <a:spAutoFit/>
            </a:bodyPr>
            <a:lstStyle/>
            <a:p>
              <a:pPr algn="ctr"/>
              <a:r>
                <a:rPr lang="nl-NL" sz="1400" dirty="0"/>
                <a:t>24 events</a:t>
              </a:r>
            </a:p>
          </p:txBody>
        </p:sp>
        <p:sp>
          <p:nvSpPr>
            <p:cNvPr id="68" name="Tekstvak 67">
              <a:extLst>
                <a:ext uri="{FF2B5EF4-FFF2-40B4-BE49-F238E27FC236}">
                  <a16:creationId xmlns:a16="http://schemas.microsoft.com/office/drawing/2014/main" id="{F1FB5CFC-E986-A2F0-C6C8-38FCD2488584}"/>
                </a:ext>
              </a:extLst>
            </p:cNvPr>
            <p:cNvSpPr txBox="1"/>
            <p:nvPr/>
          </p:nvSpPr>
          <p:spPr>
            <a:xfrm>
              <a:off x="4227810" y="3708794"/>
              <a:ext cx="932454" cy="307777"/>
            </a:xfrm>
            <a:prstGeom prst="rect">
              <a:avLst/>
            </a:prstGeom>
            <a:noFill/>
          </p:spPr>
          <p:txBody>
            <a:bodyPr wrap="square" rtlCol="0">
              <a:spAutoFit/>
            </a:bodyPr>
            <a:lstStyle/>
            <a:p>
              <a:pPr algn="ctr"/>
              <a:r>
                <a:rPr lang="nl-NL" sz="1400" dirty="0"/>
                <a:t>21 events</a:t>
              </a:r>
            </a:p>
          </p:txBody>
        </p:sp>
      </p:grpSp>
      <p:sp>
        <p:nvSpPr>
          <p:cNvPr id="71" name="Tekstvak 70">
            <a:extLst>
              <a:ext uri="{FF2B5EF4-FFF2-40B4-BE49-F238E27FC236}">
                <a16:creationId xmlns:a16="http://schemas.microsoft.com/office/drawing/2014/main" id="{91850C06-47CE-93DA-2A0F-19A6D7288AE8}"/>
              </a:ext>
            </a:extLst>
          </p:cNvPr>
          <p:cNvSpPr txBox="1"/>
          <p:nvPr/>
        </p:nvSpPr>
        <p:spPr>
          <a:xfrm>
            <a:off x="320725" y="1777875"/>
            <a:ext cx="6096000" cy="584775"/>
          </a:xfrm>
          <a:prstGeom prst="rect">
            <a:avLst/>
          </a:prstGeom>
          <a:noFill/>
        </p:spPr>
        <p:txBody>
          <a:bodyPr wrap="square">
            <a:spAutoFit/>
          </a:bodyPr>
          <a:lstStyle/>
          <a:p>
            <a:pPr algn="ctr"/>
            <a:r>
              <a:rPr lang="nl-NL" dirty="0"/>
              <a:t>Renal </a:t>
            </a:r>
            <a:r>
              <a:rPr lang="nl-NL" dirty="0" err="1"/>
              <a:t>composite</a:t>
            </a:r>
            <a:r>
              <a:rPr lang="nl-NL" dirty="0"/>
              <a:t> </a:t>
            </a:r>
            <a:r>
              <a:rPr lang="nl-NL" dirty="0" err="1"/>
              <a:t>outcome</a:t>
            </a:r>
            <a:r>
              <a:rPr lang="nl-NL" dirty="0"/>
              <a:t> </a:t>
            </a:r>
          </a:p>
          <a:p>
            <a:pPr algn="ctr"/>
            <a:r>
              <a:rPr lang="nl-NL" sz="1400" dirty="0"/>
              <a:t>≥50% </a:t>
            </a:r>
            <a:r>
              <a:rPr lang="nl-NL" sz="1400" dirty="0" err="1"/>
              <a:t>eGFR</a:t>
            </a:r>
            <a:r>
              <a:rPr lang="nl-NL" sz="1400" dirty="0"/>
              <a:t> </a:t>
            </a:r>
            <a:r>
              <a:rPr lang="nl-NL" sz="1400" dirty="0" err="1"/>
              <a:t>decline</a:t>
            </a:r>
            <a:r>
              <a:rPr lang="nl-NL" sz="1400" dirty="0"/>
              <a:t>, </a:t>
            </a:r>
            <a:r>
              <a:rPr lang="nl-NL" sz="1400" dirty="0" err="1"/>
              <a:t>eGFR</a:t>
            </a:r>
            <a:r>
              <a:rPr lang="nl-NL" sz="1400" dirty="0"/>
              <a:t>&lt;5 or start of KRT</a:t>
            </a:r>
          </a:p>
        </p:txBody>
      </p:sp>
    </p:spTree>
    <p:extLst>
      <p:ext uri="{BB962C8B-B14F-4D97-AF65-F5344CB8AC3E}">
        <p14:creationId xmlns:p14="http://schemas.microsoft.com/office/powerpoint/2010/main" val="267920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8D71B-27D4-71A4-4831-45552F0A2408}"/>
            </a:ext>
          </a:extLst>
        </p:cNvPr>
        <p:cNvGrpSpPr/>
        <p:nvPr/>
      </p:nvGrpSpPr>
      <p:grpSpPr>
        <a:xfrm>
          <a:off x="0" y="0"/>
          <a:ext cx="0" cy="0"/>
          <a:chOff x="0" y="0"/>
          <a:chExt cx="0" cy="0"/>
        </a:xfrm>
      </p:grpSpPr>
      <p:sp>
        <p:nvSpPr>
          <p:cNvPr id="4" name="Rechthoek 7">
            <a:extLst>
              <a:ext uri="{FF2B5EF4-FFF2-40B4-BE49-F238E27FC236}">
                <a16:creationId xmlns:a16="http://schemas.microsoft.com/office/drawing/2014/main" id="{A545B7A1-72B5-4258-7295-8ED7C910808B}"/>
              </a:ext>
            </a:extLst>
          </p:cNvPr>
          <p:cNvSpPr/>
          <p:nvPr/>
        </p:nvSpPr>
        <p:spPr>
          <a:xfrm>
            <a:off x="6507220" y="1650276"/>
            <a:ext cx="5413767" cy="169207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a:p>
        </p:txBody>
      </p:sp>
      <p:sp>
        <p:nvSpPr>
          <p:cNvPr id="9" name="Tijdelijke aanduiding voor inhoud 12">
            <a:extLst>
              <a:ext uri="{FF2B5EF4-FFF2-40B4-BE49-F238E27FC236}">
                <a16:creationId xmlns:a16="http://schemas.microsoft.com/office/drawing/2014/main" id="{0F578439-1494-AFCA-3513-223E9AF32FC9}"/>
              </a:ext>
            </a:extLst>
          </p:cNvPr>
          <p:cNvSpPr txBox="1">
            <a:spLocks noGrp="1"/>
          </p:cNvSpPr>
          <p:nvPr>
            <p:ph idx="1"/>
          </p:nvPr>
        </p:nvSpPr>
        <p:spPr>
          <a:xfrm>
            <a:off x="7836571" y="6495352"/>
            <a:ext cx="4278015" cy="286232"/>
          </a:xfrm>
          <a:prstGeom prst="rect">
            <a:avLst/>
          </a:prstGeom>
          <a:noFill/>
        </p:spPr>
        <p:txBody>
          <a:bodyPr wrap="square" rtlCol="0">
            <a:spAutoFit/>
          </a:bodyPr>
          <a:lstStyle/>
          <a:p>
            <a:pPr algn="r"/>
            <a:r>
              <a:rPr lang="nl-NL" sz="1400" dirty="0">
                <a:solidFill>
                  <a:schemeClr val="bg1"/>
                </a:solidFill>
              </a:rPr>
              <a:t>Yen et al, </a:t>
            </a:r>
            <a:r>
              <a:rPr lang="nl-NL" sz="1400" i="1" dirty="0">
                <a:solidFill>
                  <a:schemeClr val="bg1"/>
                </a:solidFill>
              </a:rPr>
              <a:t>Ann Int </a:t>
            </a:r>
            <a:r>
              <a:rPr lang="nl-NL" sz="1400" i="1" dirty="0" err="1">
                <a:solidFill>
                  <a:schemeClr val="bg1"/>
                </a:solidFill>
              </a:rPr>
              <a:t>Med</a:t>
            </a:r>
            <a:r>
              <a:rPr lang="nl-NL" sz="1400" i="1" dirty="0">
                <a:solidFill>
                  <a:schemeClr val="bg1"/>
                </a:solidFill>
              </a:rPr>
              <a:t> </a:t>
            </a:r>
            <a:r>
              <a:rPr lang="nl-NL" sz="1400" dirty="0">
                <a:solidFill>
                  <a:schemeClr val="bg1"/>
                </a:solidFill>
              </a:rPr>
              <a:t>2024;177:693-700</a:t>
            </a:r>
          </a:p>
        </p:txBody>
      </p:sp>
      <p:sp>
        <p:nvSpPr>
          <p:cNvPr id="17" name="Titel 1">
            <a:extLst>
              <a:ext uri="{FF2B5EF4-FFF2-40B4-BE49-F238E27FC236}">
                <a16:creationId xmlns:a16="http://schemas.microsoft.com/office/drawing/2014/main" id="{DE6ED350-0130-BA6A-9A17-E4EBDA451B2A}"/>
              </a:ext>
            </a:extLst>
          </p:cNvPr>
          <p:cNvSpPr>
            <a:spLocks noGrp="1"/>
          </p:cNvSpPr>
          <p:nvPr>
            <p:ph type="title"/>
          </p:nvPr>
        </p:nvSpPr>
        <p:spPr>
          <a:xfrm>
            <a:off x="0" y="286603"/>
            <a:ext cx="12192000" cy="1450757"/>
          </a:xfrm>
        </p:spPr>
        <p:txBody>
          <a:bodyPr>
            <a:normAutofit/>
          </a:bodyPr>
          <a:lstStyle/>
          <a:p>
            <a:pPr algn="ctr"/>
            <a:r>
              <a:rPr lang="nl-NL" dirty="0"/>
              <a:t>SGLT2 </a:t>
            </a:r>
            <a:r>
              <a:rPr lang="nl-NL" dirty="0" err="1"/>
              <a:t>inhibition</a:t>
            </a:r>
            <a:r>
              <a:rPr lang="nl-NL" dirty="0"/>
              <a:t> in KDIGO stage G5</a:t>
            </a:r>
            <a:br>
              <a:rPr lang="nl-NL" sz="3600" dirty="0"/>
            </a:br>
            <a:r>
              <a:rPr lang="nl-NL" sz="3600" dirty="0"/>
              <a:t>Limited </a:t>
            </a:r>
            <a:r>
              <a:rPr lang="nl-NL" sz="3600" dirty="0" err="1"/>
              <a:t>experience</a:t>
            </a:r>
            <a:endParaRPr lang="nl-NL" sz="3600" dirty="0"/>
          </a:p>
        </p:txBody>
      </p:sp>
      <p:sp>
        <p:nvSpPr>
          <p:cNvPr id="2" name="Tekstvak 4">
            <a:extLst>
              <a:ext uri="{FF2B5EF4-FFF2-40B4-BE49-F238E27FC236}">
                <a16:creationId xmlns:a16="http://schemas.microsoft.com/office/drawing/2014/main" id="{71122A9C-D4C2-8161-7978-AB79F3E8FF75}"/>
              </a:ext>
            </a:extLst>
          </p:cNvPr>
          <p:cNvSpPr txBox="1"/>
          <p:nvPr/>
        </p:nvSpPr>
        <p:spPr>
          <a:xfrm>
            <a:off x="42991" y="6422858"/>
            <a:ext cx="8943693" cy="431400"/>
          </a:xfrm>
          <a:prstGeom prst="rect">
            <a:avLst/>
          </a:prstGeom>
          <a:noFill/>
        </p:spPr>
        <p:txBody>
          <a:bodyPr wrap="square" rtlCol="0">
            <a:spAutoFit/>
          </a:bodyPr>
          <a:lstStyle/>
          <a:p>
            <a:pPr>
              <a:lnSpc>
                <a:spcPts val="1300"/>
              </a:lnSpc>
            </a:pPr>
            <a:r>
              <a:rPr lang="nl-NL" sz="1400" dirty="0" err="1">
                <a:solidFill>
                  <a:schemeClr val="bg1"/>
                </a:solidFill>
              </a:rPr>
              <a:t>Taiwan’s</a:t>
            </a:r>
            <a:r>
              <a:rPr lang="nl-NL" sz="1400" dirty="0">
                <a:solidFill>
                  <a:schemeClr val="bg1"/>
                </a:solidFill>
              </a:rPr>
              <a:t> National Health Insurance Research Database, </a:t>
            </a:r>
            <a:r>
              <a:rPr lang="nl-NL" sz="1400" dirty="0" err="1">
                <a:solidFill>
                  <a:schemeClr val="bg1"/>
                </a:solidFill>
              </a:rPr>
              <a:t>retrospective</a:t>
            </a:r>
            <a:r>
              <a:rPr lang="nl-NL" sz="1400" dirty="0">
                <a:solidFill>
                  <a:schemeClr val="bg1"/>
                </a:solidFill>
              </a:rPr>
              <a:t> cohort </a:t>
            </a:r>
            <a:r>
              <a:rPr lang="nl-NL" sz="1400" dirty="0" err="1">
                <a:solidFill>
                  <a:schemeClr val="bg1"/>
                </a:solidFill>
              </a:rPr>
              <a:t>study</a:t>
            </a:r>
            <a:r>
              <a:rPr lang="nl-NL" sz="1400" dirty="0">
                <a:solidFill>
                  <a:schemeClr val="bg1"/>
                </a:solidFill>
              </a:rPr>
              <a:t>, May 2016 </a:t>
            </a:r>
            <a:r>
              <a:rPr lang="nl-NL" sz="1400" dirty="0" err="1">
                <a:solidFill>
                  <a:schemeClr val="bg1"/>
                </a:solidFill>
              </a:rPr>
              <a:t>to</a:t>
            </a:r>
            <a:r>
              <a:rPr lang="nl-NL" sz="1400" dirty="0">
                <a:solidFill>
                  <a:schemeClr val="bg1"/>
                </a:solidFill>
              </a:rPr>
              <a:t> November 2021 </a:t>
            </a:r>
          </a:p>
          <a:p>
            <a:pPr>
              <a:lnSpc>
                <a:spcPts val="1300"/>
              </a:lnSpc>
            </a:pPr>
            <a:r>
              <a:rPr lang="nl-NL" sz="1400" dirty="0" err="1">
                <a:solidFill>
                  <a:schemeClr val="bg1"/>
                </a:solidFill>
              </a:rPr>
              <a:t>All</a:t>
            </a:r>
            <a:r>
              <a:rPr lang="nl-NL" sz="1400" dirty="0">
                <a:solidFill>
                  <a:schemeClr val="bg1"/>
                </a:solidFill>
              </a:rPr>
              <a:t> </a:t>
            </a:r>
            <a:r>
              <a:rPr lang="nl-NL" sz="1400" dirty="0" err="1">
                <a:solidFill>
                  <a:schemeClr val="bg1"/>
                </a:solidFill>
              </a:rPr>
              <a:t>patients</a:t>
            </a:r>
            <a:r>
              <a:rPr lang="nl-NL" sz="1400" dirty="0">
                <a:solidFill>
                  <a:schemeClr val="bg1"/>
                </a:solidFill>
              </a:rPr>
              <a:t> </a:t>
            </a:r>
            <a:r>
              <a:rPr lang="nl-NL" sz="1400" dirty="0" err="1">
                <a:solidFill>
                  <a:schemeClr val="bg1"/>
                </a:solidFill>
              </a:rPr>
              <a:t>with</a:t>
            </a:r>
            <a:r>
              <a:rPr lang="nl-NL" sz="1400" dirty="0">
                <a:solidFill>
                  <a:schemeClr val="bg1"/>
                </a:solidFill>
              </a:rPr>
              <a:t> </a:t>
            </a:r>
            <a:r>
              <a:rPr lang="nl-NL" sz="1400" dirty="0" err="1">
                <a:solidFill>
                  <a:schemeClr val="bg1"/>
                </a:solidFill>
              </a:rPr>
              <a:t>eGFR</a:t>
            </a:r>
            <a:r>
              <a:rPr lang="nl-NL" sz="1400" dirty="0">
                <a:solidFill>
                  <a:schemeClr val="bg1"/>
                </a:solidFill>
              </a:rPr>
              <a:t> stage 5 </a:t>
            </a:r>
            <a:r>
              <a:rPr lang="nl-NL" sz="1400" dirty="0" err="1">
                <a:solidFill>
                  <a:schemeClr val="bg1"/>
                </a:solidFill>
              </a:rPr>
              <a:t>with</a:t>
            </a:r>
            <a:r>
              <a:rPr lang="nl-NL" sz="1400" dirty="0">
                <a:solidFill>
                  <a:schemeClr val="bg1"/>
                </a:solidFill>
              </a:rPr>
              <a:t> DM2, </a:t>
            </a:r>
            <a:r>
              <a:rPr lang="nl-NL" sz="1400" dirty="0" err="1">
                <a:solidFill>
                  <a:schemeClr val="bg1"/>
                </a:solidFill>
              </a:rPr>
              <a:t>sequential</a:t>
            </a:r>
            <a:r>
              <a:rPr lang="nl-NL" sz="1400" dirty="0">
                <a:solidFill>
                  <a:schemeClr val="bg1"/>
                </a:solidFill>
              </a:rPr>
              <a:t> target trial </a:t>
            </a:r>
            <a:r>
              <a:rPr lang="nl-NL" sz="1400" dirty="0" err="1">
                <a:solidFill>
                  <a:schemeClr val="bg1"/>
                </a:solidFill>
              </a:rPr>
              <a:t>emulation</a:t>
            </a:r>
            <a:r>
              <a:rPr lang="nl-NL" sz="1400" dirty="0">
                <a:solidFill>
                  <a:schemeClr val="bg1"/>
                </a:solidFill>
              </a:rPr>
              <a:t>, 23,854 SGLT2i users </a:t>
            </a:r>
            <a:r>
              <a:rPr lang="nl-NL" sz="1400" dirty="0" err="1">
                <a:solidFill>
                  <a:schemeClr val="bg1"/>
                </a:solidFill>
              </a:rPr>
              <a:t>and</a:t>
            </a:r>
            <a:r>
              <a:rPr lang="nl-NL" sz="1400" dirty="0">
                <a:solidFill>
                  <a:schemeClr val="bg1"/>
                </a:solidFill>
              </a:rPr>
              <a:t> 23,892 </a:t>
            </a:r>
            <a:r>
              <a:rPr lang="nl-NL" sz="1400" dirty="0" err="1">
                <a:solidFill>
                  <a:schemeClr val="bg1"/>
                </a:solidFill>
              </a:rPr>
              <a:t>controls</a:t>
            </a:r>
            <a:endParaRPr lang="nl-NL" sz="1400" dirty="0">
              <a:solidFill>
                <a:schemeClr val="bg1"/>
              </a:solidFill>
            </a:endParaRPr>
          </a:p>
        </p:txBody>
      </p:sp>
      <p:pic>
        <p:nvPicPr>
          <p:cNvPr id="8" name="Afbeelding 7">
            <a:extLst>
              <a:ext uri="{FF2B5EF4-FFF2-40B4-BE49-F238E27FC236}">
                <a16:creationId xmlns:a16="http://schemas.microsoft.com/office/drawing/2014/main" id="{89CF8A1A-E0D9-8AA3-E0B8-61AB569E928C}"/>
              </a:ext>
            </a:extLst>
          </p:cNvPr>
          <p:cNvPicPr>
            <a:picLocks noChangeAspect="1"/>
          </p:cNvPicPr>
          <p:nvPr/>
        </p:nvPicPr>
        <p:blipFill>
          <a:blip r:embed="rId3"/>
          <a:stretch>
            <a:fillRect/>
          </a:stretch>
        </p:blipFill>
        <p:spPr>
          <a:xfrm>
            <a:off x="1049547" y="2702146"/>
            <a:ext cx="10092906" cy="2234830"/>
          </a:xfrm>
          <a:prstGeom prst="rect">
            <a:avLst/>
          </a:prstGeom>
        </p:spPr>
      </p:pic>
      <p:pic>
        <p:nvPicPr>
          <p:cNvPr id="13" name="Afbeelding 12">
            <a:extLst>
              <a:ext uri="{FF2B5EF4-FFF2-40B4-BE49-F238E27FC236}">
                <a16:creationId xmlns:a16="http://schemas.microsoft.com/office/drawing/2014/main" id="{BCEFFF44-C5DD-A3EC-C9A2-48EB27A3EE1F}"/>
              </a:ext>
            </a:extLst>
          </p:cNvPr>
          <p:cNvPicPr>
            <a:picLocks noChangeAspect="1"/>
          </p:cNvPicPr>
          <p:nvPr/>
        </p:nvPicPr>
        <p:blipFill>
          <a:blip r:embed="rId3"/>
          <a:srcRect b="96629"/>
          <a:stretch/>
        </p:blipFill>
        <p:spPr>
          <a:xfrm>
            <a:off x="1049547" y="4945230"/>
            <a:ext cx="10092906" cy="75336"/>
          </a:xfrm>
          <a:prstGeom prst="rect">
            <a:avLst/>
          </a:prstGeom>
        </p:spPr>
      </p:pic>
      <p:sp>
        <p:nvSpPr>
          <p:cNvPr id="3" name="Tekstvak 2">
            <a:extLst>
              <a:ext uri="{FF2B5EF4-FFF2-40B4-BE49-F238E27FC236}">
                <a16:creationId xmlns:a16="http://schemas.microsoft.com/office/drawing/2014/main" id="{15D7AF4B-742D-017C-DA47-DAE5D0C0DD30}"/>
              </a:ext>
            </a:extLst>
          </p:cNvPr>
          <p:cNvSpPr txBox="1"/>
          <p:nvPr/>
        </p:nvSpPr>
        <p:spPr>
          <a:xfrm>
            <a:off x="1050324" y="6042456"/>
            <a:ext cx="7179276" cy="276999"/>
          </a:xfrm>
          <a:prstGeom prst="rect">
            <a:avLst/>
          </a:prstGeom>
          <a:noFill/>
        </p:spPr>
        <p:txBody>
          <a:bodyPr wrap="square" rtlCol="0">
            <a:spAutoFit/>
          </a:bodyPr>
          <a:lstStyle/>
          <a:p>
            <a:pPr algn="l"/>
            <a:r>
              <a:rPr lang="nl-NL" sz="1200" dirty="0"/>
              <a:t>*</a:t>
            </a:r>
            <a:r>
              <a:rPr lang="nl-NL" sz="1200" i="1" dirty="0" err="1"/>
              <a:t>Adjusted</a:t>
            </a:r>
            <a:r>
              <a:rPr lang="nl-NL" sz="1200" i="1" dirty="0"/>
              <a:t> </a:t>
            </a:r>
            <a:r>
              <a:rPr lang="nl-NL" sz="1200" i="1" dirty="0" err="1"/>
              <a:t>for</a:t>
            </a:r>
            <a:r>
              <a:rPr lang="nl-NL" sz="1200" i="1" dirty="0"/>
              <a:t> </a:t>
            </a:r>
            <a:r>
              <a:rPr lang="en-US" sz="1200" i="1" u="none" strike="noStrike" baseline="0" dirty="0">
                <a:latin typeface="AdvOTdd63dae3"/>
              </a:rPr>
              <a:t>such as age, sex, race, comorbidities, medication use, duration of diabetes and year of enrollment</a:t>
            </a:r>
            <a:endParaRPr lang="nl-NL" sz="1200" i="1" dirty="0"/>
          </a:p>
        </p:txBody>
      </p:sp>
      <p:sp>
        <p:nvSpPr>
          <p:cNvPr id="5" name="Rectangle 4">
            <a:extLst>
              <a:ext uri="{FF2B5EF4-FFF2-40B4-BE49-F238E27FC236}">
                <a16:creationId xmlns:a16="http://schemas.microsoft.com/office/drawing/2014/main" id="{E53AD05A-E6B1-1BFC-375F-6F9A335BD570}"/>
              </a:ext>
            </a:extLst>
          </p:cNvPr>
          <p:cNvSpPr/>
          <p:nvPr/>
        </p:nvSpPr>
        <p:spPr>
          <a:xfrm>
            <a:off x="9937376" y="3008320"/>
            <a:ext cx="1218524" cy="1383798"/>
          </a:xfrm>
          <a:prstGeom prst="rect">
            <a:avLst/>
          </a:prstGeom>
          <a:noFill/>
          <a:ln w="317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79724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6D631-CDE8-A79A-F2B6-9DB82315019E}"/>
            </a:ext>
          </a:extLst>
        </p:cNvPr>
        <p:cNvGrpSpPr/>
        <p:nvPr/>
      </p:nvGrpSpPr>
      <p:grpSpPr>
        <a:xfrm>
          <a:off x="0" y="0"/>
          <a:ext cx="0" cy="0"/>
          <a:chOff x="0" y="0"/>
          <a:chExt cx="0" cy="0"/>
        </a:xfrm>
      </p:grpSpPr>
      <p:sp>
        <p:nvSpPr>
          <p:cNvPr id="4" name="Rechthoek 7">
            <a:extLst>
              <a:ext uri="{FF2B5EF4-FFF2-40B4-BE49-F238E27FC236}">
                <a16:creationId xmlns:a16="http://schemas.microsoft.com/office/drawing/2014/main" id="{1C9551B8-2360-E827-FBDA-55E4AD35DC6C}"/>
              </a:ext>
            </a:extLst>
          </p:cNvPr>
          <p:cNvSpPr/>
          <p:nvPr/>
        </p:nvSpPr>
        <p:spPr>
          <a:xfrm>
            <a:off x="6507220" y="1650276"/>
            <a:ext cx="5413767" cy="169207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a:p>
        </p:txBody>
      </p:sp>
      <p:sp>
        <p:nvSpPr>
          <p:cNvPr id="9" name="Tijdelijke aanduiding voor inhoud 12">
            <a:extLst>
              <a:ext uri="{FF2B5EF4-FFF2-40B4-BE49-F238E27FC236}">
                <a16:creationId xmlns:a16="http://schemas.microsoft.com/office/drawing/2014/main" id="{40166D5E-2516-D233-D18F-7B692CEE2FA4}"/>
              </a:ext>
            </a:extLst>
          </p:cNvPr>
          <p:cNvSpPr txBox="1">
            <a:spLocks noGrp="1"/>
          </p:cNvSpPr>
          <p:nvPr>
            <p:ph idx="1"/>
          </p:nvPr>
        </p:nvSpPr>
        <p:spPr>
          <a:xfrm>
            <a:off x="7836571" y="6495352"/>
            <a:ext cx="4278015" cy="286232"/>
          </a:xfrm>
          <a:prstGeom prst="rect">
            <a:avLst/>
          </a:prstGeom>
          <a:noFill/>
        </p:spPr>
        <p:txBody>
          <a:bodyPr wrap="square" rtlCol="0">
            <a:spAutoFit/>
          </a:bodyPr>
          <a:lstStyle/>
          <a:p>
            <a:pPr algn="r"/>
            <a:r>
              <a:rPr lang="nl-NL" sz="1400" dirty="0">
                <a:solidFill>
                  <a:schemeClr val="bg1"/>
                </a:solidFill>
              </a:rPr>
              <a:t>Yen et al, </a:t>
            </a:r>
            <a:r>
              <a:rPr lang="nl-NL" sz="1400" i="1" dirty="0">
                <a:solidFill>
                  <a:schemeClr val="bg1"/>
                </a:solidFill>
              </a:rPr>
              <a:t>Ann Int </a:t>
            </a:r>
            <a:r>
              <a:rPr lang="nl-NL" sz="1400" i="1" dirty="0" err="1">
                <a:solidFill>
                  <a:schemeClr val="bg1"/>
                </a:solidFill>
              </a:rPr>
              <a:t>Med</a:t>
            </a:r>
            <a:r>
              <a:rPr lang="nl-NL" sz="1400" i="1" dirty="0">
                <a:solidFill>
                  <a:schemeClr val="bg1"/>
                </a:solidFill>
              </a:rPr>
              <a:t> </a:t>
            </a:r>
            <a:r>
              <a:rPr lang="nl-NL" sz="1400" dirty="0">
                <a:solidFill>
                  <a:schemeClr val="bg1"/>
                </a:solidFill>
              </a:rPr>
              <a:t>2024;177:693-700</a:t>
            </a:r>
          </a:p>
        </p:txBody>
      </p:sp>
      <p:sp>
        <p:nvSpPr>
          <p:cNvPr id="17" name="Titel 1">
            <a:extLst>
              <a:ext uri="{FF2B5EF4-FFF2-40B4-BE49-F238E27FC236}">
                <a16:creationId xmlns:a16="http://schemas.microsoft.com/office/drawing/2014/main" id="{477F3A62-AB1B-FDD0-CABE-753047E11DAA}"/>
              </a:ext>
            </a:extLst>
          </p:cNvPr>
          <p:cNvSpPr>
            <a:spLocks noGrp="1"/>
          </p:cNvSpPr>
          <p:nvPr>
            <p:ph type="title"/>
          </p:nvPr>
        </p:nvSpPr>
        <p:spPr>
          <a:xfrm>
            <a:off x="0" y="286603"/>
            <a:ext cx="12192000" cy="1450757"/>
          </a:xfrm>
        </p:spPr>
        <p:txBody>
          <a:bodyPr>
            <a:normAutofit/>
          </a:bodyPr>
          <a:lstStyle/>
          <a:p>
            <a:pPr algn="ctr"/>
            <a:r>
              <a:rPr lang="nl-NL" dirty="0"/>
              <a:t>SGLT2 </a:t>
            </a:r>
            <a:r>
              <a:rPr lang="nl-NL" dirty="0" err="1"/>
              <a:t>inhibition</a:t>
            </a:r>
            <a:r>
              <a:rPr lang="nl-NL" dirty="0"/>
              <a:t> in KDIGO stage G5</a:t>
            </a:r>
            <a:br>
              <a:rPr lang="nl-NL" sz="3600" dirty="0"/>
            </a:br>
            <a:r>
              <a:rPr lang="nl-NL" sz="3600" dirty="0"/>
              <a:t>Limited </a:t>
            </a:r>
            <a:r>
              <a:rPr lang="nl-NL" sz="3600" dirty="0" err="1"/>
              <a:t>experience</a:t>
            </a:r>
            <a:endParaRPr lang="nl-NL" sz="3600" dirty="0"/>
          </a:p>
        </p:txBody>
      </p:sp>
      <p:sp>
        <p:nvSpPr>
          <p:cNvPr id="2" name="Tekstvak 4">
            <a:extLst>
              <a:ext uri="{FF2B5EF4-FFF2-40B4-BE49-F238E27FC236}">
                <a16:creationId xmlns:a16="http://schemas.microsoft.com/office/drawing/2014/main" id="{3E601071-7F32-5296-20CA-1B65B0D5EC86}"/>
              </a:ext>
            </a:extLst>
          </p:cNvPr>
          <p:cNvSpPr txBox="1"/>
          <p:nvPr/>
        </p:nvSpPr>
        <p:spPr>
          <a:xfrm>
            <a:off x="42991" y="6422858"/>
            <a:ext cx="8495351" cy="431465"/>
          </a:xfrm>
          <a:prstGeom prst="rect">
            <a:avLst/>
          </a:prstGeom>
          <a:noFill/>
        </p:spPr>
        <p:txBody>
          <a:bodyPr wrap="square" rtlCol="0">
            <a:spAutoFit/>
          </a:bodyPr>
          <a:lstStyle/>
          <a:p>
            <a:pPr>
              <a:lnSpc>
                <a:spcPts val="1300"/>
              </a:lnSpc>
            </a:pPr>
            <a:r>
              <a:rPr lang="nl-NL" sz="1400" dirty="0" err="1">
                <a:solidFill>
                  <a:schemeClr val="bg1"/>
                </a:solidFill>
              </a:rPr>
              <a:t>Taiwan’s</a:t>
            </a:r>
            <a:r>
              <a:rPr lang="nl-NL" sz="1400" dirty="0">
                <a:solidFill>
                  <a:schemeClr val="bg1"/>
                </a:solidFill>
              </a:rPr>
              <a:t> National Health Insurance Research Database, </a:t>
            </a:r>
            <a:r>
              <a:rPr lang="nl-NL" sz="1400" dirty="0" err="1">
                <a:solidFill>
                  <a:schemeClr val="bg1"/>
                </a:solidFill>
              </a:rPr>
              <a:t>retrospective</a:t>
            </a:r>
            <a:r>
              <a:rPr lang="nl-NL" sz="1400" dirty="0">
                <a:solidFill>
                  <a:schemeClr val="bg1"/>
                </a:solidFill>
              </a:rPr>
              <a:t> cohort </a:t>
            </a:r>
            <a:r>
              <a:rPr lang="nl-NL" sz="1400" dirty="0" err="1">
                <a:solidFill>
                  <a:schemeClr val="bg1"/>
                </a:solidFill>
              </a:rPr>
              <a:t>study</a:t>
            </a:r>
            <a:r>
              <a:rPr lang="nl-NL" sz="1400" dirty="0">
                <a:solidFill>
                  <a:schemeClr val="bg1"/>
                </a:solidFill>
              </a:rPr>
              <a:t>, May 2016 </a:t>
            </a:r>
            <a:r>
              <a:rPr lang="nl-NL" sz="1400" dirty="0" err="1">
                <a:solidFill>
                  <a:schemeClr val="bg1"/>
                </a:solidFill>
              </a:rPr>
              <a:t>to</a:t>
            </a:r>
            <a:r>
              <a:rPr lang="nl-NL" sz="1400" dirty="0">
                <a:solidFill>
                  <a:schemeClr val="bg1"/>
                </a:solidFill>
              </a:rPr>
              <a:t> November 2021 </a:t>
            </a:r>
          </a:p>
          <a:p>
            <a:pPr>
              <a:lnSpc>
                <a:spcPts val="1300"/>
              </a:lnSpc>
            </a:pPr>
            <a:r>
              <a:rPr lang="nl-NL" sz="1400" dirty="0" err="1">
                <a:solidFill>
                  <a:schemeClr val="bg1"/>
                </a:solidFill>
              </a:rPr>
              <a:t>Sequential</a:t>
            </a:r>
            <a:r>
              <a:rPr lang="nl-NL" sz="1400" dirty="0">
                <a:solidFill>
                  <a:schemeClr val="bg1"/>
                </a:solidFill>
              </a:rPr>
              <a:t> target trial </a:t>
            </a:r>
            <a:r>
              <a:rPr lang="nl-NL" sz="1400" dirty="0" err="1">
                <a:solidFill>
                  <a:schemeClr val="bg1"/>
                </a:solidFill>
              </a:rPr>
              <a:t>emulation</a:t>
            </a:r>
            <a:r>
              <a:rPr lang="nl-NL" sz="1400" dirty="0">
                <a:solidFill>
                  <a:schemeClr val="bg1"/>
                </a:solidFill>
              </a:rPr>
              <a:t>, 23,854 SGLT2i users </a:t>
            </a:r>
            <a:r>
              <a:rPr lang="nl-NL" sz="1400" dirty="0" err="1">
                <a:solidFill>
                  <a:schemeClr val="bg1"/>
                </a:solidFill>
              </a:rPr>
              <a:t>and</a:t>
            </a:r>
            <a:r>
              <a:rPr lang="nl-NL" sz="1400" dirty="0">
                <a:solidFill>
                  <a:schemeClr val="bg1"/>
                </a:solidFill>
              </a:rPr>
              <a:t> 23,892 </a:t>
            </a:r>
            <a:r>
              <a:rPr lang="nl-NL" sz="1400" dirty="0" err="1">
                <a:solidFill>
                  <a:schemeClr val="bg1"/>
                </a:solidFill>
              </a:rPr>
              <a:t>controls</a:t>
            </a:r>
            <a:r>
              <a:rPr lang="nl-NL" sz="1400" dirty="0">
                <a:solidFill>
                  <a:schemeClr val="bg1"/>
                </a:solidFill>
              </a:rPr>
              <a:t>, </a:t>
            </a:r>
            <a:r>
              <a:rPr lang="nl-NL" sz="1400" dirty="0" err="1">
                <a:solidFill>
                  <a:schemeClr val="bg1"/>
                </a:solidFill>
              </a:rPr>
              <a:t>all</a:t>
            </a:r>
            <a:r>
              <a:rPr lang="nl-NL" sz="1400" dirty="0">
                <a:solidFill>
                  <a:schemeClr val="bg1"/>
                </a:solidFill>
              </a:rPr>
              <a:t> </a:t>
            </a:r>
            <a:r>
              <a:rPr lang="nl-NL" sz="1400" dirty="0" err="1">
                <a:solidFill>
                  <a:schemeClr val="bg1"/>
                </a:solidFill>
              </a:rPr>
              <a:t>eGFR</a:t>
            </a:r>
            <a:r>
              <a:rPr lang="nl-NL" sz="1400" dirty="0">
                <a:solidFill>
                  <a:schemeClr val="bg1"/>
                </a:solidFill>
              </a:rPr>
              <a:t> stage 5 </a:t>
            </a:r>
            <a:r>
              <a:rPr lang="nl-NL" sz="1400" dirty="0" err="1">
                <a:solidFill>
                  <a:schemeClr val="bg1"/>
                </a:solidFill>
              </a:rPr>
              <a:t>with</a:t>
            </a:r>
            <a:r>
              <a:rPr lang="nl-NL" sz="1400" dirty="0">
                <a:solidFill>
                  <a:schemeClr val="bg1"/>
                </a:solidFill>
              </a:rPr>
              <a:t> diabetes</a:t>
            </a:r>
          </a:p>
        </p:txBody>
      </p:sp>
      <p:grpSp>
        <p:nvGrpSpPr>
          <p:cNvPr id="12" name="Groep 11">
            <a:extLst>
              <a:ext uri="{FF2B5EF4-FFF2-40B4-BE49-F238E27FC236}">
                <a16:creationId xmlns:a16="http://schemas.microsoft.com/office/drawing/2014/main" id="{16D2D36C-4961-9D34-2FE1-747469C5E7BA}"/>
              </a:ext>
            </a:extLst>
          </p:cNvPr>
          <p:cNvGrpSpPr/>
          <p:nvPr/>
        </p:nvGrpSpPr>
        <p:grpSpPr>
          <a:xfrm>
            <a:off x="3370874" y="1947421"/>
            <a:ext cx="5273474" cy="4227944"/>
            <a:chOff x="490953" y="785004"/>
            <a:chExt cx="6235914" cy="5180300"/>
          </a:xfrm>
        </p:grpSpPr>
        <p:pic>
          <p:nvPicPr>
            <p:cNvPr id="5" name="Afbeelding 4">
              <a:extLst>
                <a:ext uri="{FF2B5EF4-FFF2-40B4-BE49-F238E27FC236}">
                  <a16:creationId xmlns:a16="http://schemas.microsoft.com/office/drawing/2014/main" id="{17717FC4-53FB-5047-17C1-5DC455F2B203}"/>
                </a:ext>
              </a:extLst>
            </p:cNvPr>
            <p:cNvPicPr>
              <a:picLocks noChangeAspect="1"/>
            </p:cNvPicPr>
            <p:nvPr/>
          </p:nvPicPr>
          <p:blipFill>
            <a:blip r:embed="rId3"/>
            <a:srcRect b="86113"/>
            <a:stretch/>
          </p:blipFill>
          <p:spPr>
            <a:xfrm>
              <a:off x="545588" y="785004"/>
              <a:ext cx="6181278" cy="952356"/>
            </a:xfrm>
            <a:prstGeom prst="rect">
              <a:avLst/>
            </a:prstGeom>
          </p:spPr>
        </p:pic>
        <p:pic>
          <p:nvPicPr>
            <p:cNvPr id="7" name="Afbeelding 6">
              <a:extLst>
                <a:ext uri="{FF2B5EF4-FFF2-40B4-BE49-F238E27FC236}">
                  <a16:creationId xmlns:a16="http://schemas.microsoft.com/office/drawing/2014/main" id="{7793F2BA-551A-802A-C05C-98AFD9B0AD6A}"/>
                </a:ext>
              </a:extLst>
            </p:cNvPr>
            <p:cNvPicPr>
              <a:picLocks noChangeAspect="1"/>
            </p:cNvPicPr>
            <p:nvPr/>
          </p:nvPicPr>
          <p:blipFill>
            <a:blip r:embed="rId4"/>
            <a:srcRect b="43070"/>
            <a:stretch/>
          </p:blipFill>
          <p:spPr>
            <a:xfrm>
              <a:off x="545589" y="4198993"/>
              <a:ext cx="6181278" cy="1615211"/>
            </a:xfrm>
            <a:prstGeom prst="rect">
              <a:avLst/>
            </a:prstGeom>
          </p:spPr>
        </p:pic>
        <p:pic>
          <p:nvPicPr>
            <p:cNvPr id="8" name="Afbeelding 7">
              <a:extLst>
                <a:ext uri="{FF2B5EF4-FFF2-40B4-BE49-F238E27FC236}">
                  <a16:creationId xmlns:a16="http://schemas.microsoft.com/office/drawing/2014/main" id="{EE7797BD-AE0D-DB53-0385-0ED34B387891}"/>
                </a:ext>
              </a:extLst>
            </p:cNvPr>
            <p:cNvPicPr>
              <a:picLocks noChangeAspect="1"/>
            </p:cNvPicPr>
            <p:nvPr/>
          </p:nvPicPr>
          <p:blipFill>
            <a:blip r:embed="rId3"/>
            <a:srcRect t="35068" b="30088"/>
            <a:stretch/>
          </p:blipFill>
          <p:spPr>
            <a:xfrm>
              <a:off x="545588" y="1716585"/>
              <a:ext cx="6181278" cy="2389589"/>
            </a:xfrm>
            <a:prstGeom prst="rect">
              <a:avLst/>
            </a:prstGeom>
          </p:spPr>
        </p:pic>
        <p:pic>
          <p:nvPicPr>
            <p:cNvPr id="11" name="Afbeelding 10">
              <a:extLst>
                <a:ext uri="{FF2B5EF4-FFF2-40B4-BE49-F238E27FC236}">
                  <a16:creationId xmlns:a16="http://schemas.microsoft.com/office/drawing/2014/main" id="{3B4F3242-00D0-9F2D-DBBF-9675898F3D02}"/>
                </a:ext>
              </a:extLst>
            </p:cNvPr>
            <p:cNvPicPr>
              <a:picLocks noChangeAspect="1"/>
            </p:cNvPicPr>
            <p:nvPr/>
          </p:nvPicPr>
          <p:blipFill>
            <a:blip r:embed="rId3"/>
            <a:srcRect b="97513"/>
            <a:stretch/>
          </p:blipFill>
          <p:spPr>
            <a:xfrm>
              <a:off x="490953" y="5794777"/>
              <a:ext cx="6181278" cy="170527"/>
            </a:xfrm>
            <a:prstGeom prst="rect">
              <a:avLst/>
            </a:prstGeom>
          </p:spPr>
        </p:pic>
      </p:grpSp>
    </p:spTree>
    <p:extLst>
      <p:ext uri="{BB962C8B-B14F-4D97-AF65-F5344CB8AC3E}">
        <p14:creationId xmlns:p14="http://schemas.microsoft.com/office/powerpoint/2010/main" val="264075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t>SGLT2 </a:t>
            </a:r>
            <a:r>
              <a:rPr lang="nl-NL" dirty="0" err="1"/>
              <a:t>inhibition</a:t>
            </a:r>
            <a:r>
              <a:rPr lang="nl-NL" dirty="0"/>
              <a:t> in </a:t>
            </a:r>
            <a:r>
              <a:rPr lang="nl-NL" dirty="0" err="1"/>
              <a:t>dialysis</a:t>
            </a:r>
            <a:br>
              <a:rPr lang="nl-NL" dirty="0"/>
            </a:br>
            <a:r>
              <a:rPr lang="nl-NL" sz="3600" dirty="0"/>
              <a:t>Limited </a:t>
            </a:r>
            <a:r>
              <a:rPr lang="nl-NL" sz="3600" dirty="0" err="1"/>
              <a:t>experience</a:t>
            </a:r>
            <a:endParaRPr lang="nl-NL" sz="3600" dirty="0"/>
          </a:p>
        </p:txBody>
      </p:sp>
      <p:pic>
        <p:nvPicPr>
          <p:cNvPr id="4" name="Picture 3">
            <a:extLst>
              <a:ext uri="{FF2B5EF4-FFF2-40B4-BE49-F238E27FC236}">
                <a16:creationId xmlns:a16="http://schemas.microsoft.com/office/drawing/2014/main" id="{6C77B8BF-22CF-6F05-87E1-937371AE0044}"/>
              </a:ext>
            </a:extLst>
          </p:cNvPr>
          <p:cNvPicPr>
            <a:picLocks noChangeAspect="1"/>
          </p:cNvPicPr>
          <p:nvPr/>
        </p:nvPicPr>
        <p:blipFill rotWithShape="1">
          <a:blip r:embed="rId3"/>
          <a:srcRect l="1575" r="2306"/>
          <a:stretch/>
        </p:blipFill>
        <p:spPr>
          <a:xfrm>
            <a:off x="1009650" y="2004782"/>
            <a:ext cx="10239375" cy="4102100"/>
          </a:xfrm>
          <a:prstGeom prst="rect">
            <a:avLst/>
          </a:prstGeom>
        </p:spPr>
      </p:pic>
      <p:sp>
        <p:nvSpPr>
          <p:cNvPr id="5" name="Tekstvak 59">
            <a:extLst>
              <a:ext uri="{FF2B5EF4-FFF2-40B4-BE49-F238E27FC236}">
                <a16:creationId xmlns:a16="http://schemas.microsoft.com/office/drawing/2014/main" id="{986654AB-5270-0838-50A8-6B9D39C56B53}"/>
              </a:ext>
            </a:extLst>
          </p:cNvPr>
          <p:cNvSpPr txBox="1"/>
          <p:nvPr/>
        </p:nvSpPr>
        <p:spPr>
          <a:xfrm>
            <a:off x="7585505" y="6470011"/>
            <a:ext cx="4526845" cy="307777"/>
          </a:xfrm>
          <a:prstGeom prst="rect">
            <a:avLst/>
          </a:prstGeom>
          <a:noFill/>
        </p:spPr>
        <p:txBody>
          <a:bodyPr wrap="square" rtlCol="0">
            <a:spAutoFit/>
          </a:bodyPr>
          <a:lstStyle/>
          <a:p>
            <a:pPr algn="r"/>
            <a:r>
              <a:rPr lang="nl-NL" sz="1400" dirty="0">
                <a:solidFill>
                  <a:schemeClr val="bg1"/>
                </a:solidFill>
              </a:rPr>
              <a:t>Lambers Heerspink et al, </a:t>
            </a:r>
            <a:r>
              <a:rPr lang="nl-NL" sz="1400" i="1" dirty="0" err="1">
                <a:solidFill>
                  <a:schemeClr val="bg1"/>
                </a:solidFill>
              </a:rPr>
              <a:t>Eur</a:t>
            </a:r>
            <a:r>
              <a:rPr lang="nl-NL" sz="1400" i="1" dirty="0">
                <a:solidFill>
                  <a:schemeClr val="bg1"/>
                </a:solidFill>
              </a:rPr>
              <a:t> </a:t>
            </a:r>
            <a:r>
              <a:rPr lang="nl-NL" sz="1400" i="1" dirty="0" err="1">
                <a:solidFill>
                  <a:schemeClr val="bg1"/>
                </a:solidFill>
              </a:rPr>
              <a:t>Heart</a:t>
            </a:r>
            <a:r>
              <a:rPr lang="nl-NL" sz="1400" i="1" dirty="0">
                <a:solidFill>
                  <a:schemeClr val="bg1"/>
                </a:solidFill>
              </a:rPr>
              <a:t> J </a:t>
            </a:r>
            <a:r>
              <a:rPr lang="nl-NL" sz="1400" dirty="0">
                <a:solidFill>
                  <a:schemeClr val="bg1"/>
                </a:solidFill>
              </a:rPr>
              <a:t>2021; 42:1216-27</a:t>
            </a:r>
          </a:p>
        </p:txBody>
      </p:sp>
      <p:sp>
        <p:nvSpPr>
          <p:cNvPr id="6" name="Tekstvak 4">
            <a:extLst>
              <a:ext uri="{FF2B5EF4-FFF2-40B4-BE49-F238E27FC236}">
                <a16:creationId xmlns:a16="http://schemas.microsoft.com/office/drawing/2014/main" id="{1D8D87D5-B078-7D31-FF98-2C75C9B0928F}"/>
              </a:ext>
            </a:extLst>
          </p:cNvPr>
          <p:cNvSpPr txBox="1"/>
          <p:nvPr/>
        </p:nvSpPr>
        <p:spPr>
          <a:xfrm>
            <a:off x="91760" y="6490693"/>
            <a:ext cx="6415460" cy="307777"/>
          </a:xfrm>
          <a:prstGeom prst="rect">
            <a:avLst/>
          </a:prstGeom>
          <a:noFill/>
        </p:spPr>
        <p:txBody>
          <a:bodyPr wrap="square" rtlCol="0">
            <a:spAutoFit/>
          </a:bodyPr>
          <a:lstStyle/>
          <a:p>
            <a:r>
              <a:rPr lang="nl-NL" sz="1400" dirty="0">
                <a:solidFill>
                  <a:schemeClr val="bg1"/>
                </a:solidFill>
              </a:rPr>
              <a:t>Post-hoc analysis of </a:t>
            </a:r>
            <a:r>
              <a:rPr lang="nl-NL" sz="1400" dirty="0" err="1">
                <a:solidFill>
                  <a:schemeClr val="bg1"/>
                </a:solidFill>
              </a:rPr>
              <a:t>the</a:t>
            </a:r>
            <a:r>
              <a:rPr lang="nl-NL" sz="1400" dirty="0">
                <a:solidFill>
                  <a:schemeClr val="bg1"/>
                </a:solidFill>
              </a:rPr>
              <a:t> DAPA-CKD trial</a:t>
            </a:r>
          </a:p>
        </p:txBody>
      </p:sp>
      <p:sp>
        <p:nvSpPr>
          <p:cNvPr id="7" name="Rectangle 6">
            <a:extLst>
              <a:ext uri="{FF2B5EF4-FFF2-40B4-BE49-F238E27FC236}">
                <a16:creationId xmlns:a16="http://schemas.microsoft.com/office/drawing/2014/main" id="{27CC927C-308F-F539-A019-237A079A8D84}"/>
              </a:ext>
            </a:extLst>
          </p:cNvPr>
          <p:cNvSpPr/>
          <p:nvPr/>
        </p:nvSpPr>
        <p:spPr>
          <a:xfrm>
            <a:off x="750628" y="4584700"/>
            <a:ext cx="7779224" cy="529741"/>
          </a:xfrm>
          <a:prstGeom prst="rect">
            <a:avLst/>
          </a:prstGeom>
          <a:noFill/>
          <a:ln w="317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TextBox 2">
            <a:extLst>
              <a:ext uri="{FF2B5EF4-FFF2-40B4-BE49-F238E27FC236}">
                <a16:creationId xmlns:a16="http://schemas.microsoft.com/office/drawing/2014/main" id="{FF7AC14C-323A-263A-0283-29B8C054E3B5}"/>
              </a:ext>
            </a:extLst>
          </p:cNvPr>
          <p:cNvSpPr txBox="1"/>
          <p:nvPr/>
        </p:nvSpPr>
        <p:spPr>
          <a:xfrm>
            <a:off x="10836323" y="4489164"/>
            <a:ext cx="1273790" cy="769441"/>
          </a:xfrm>
          <a:prstGeom prst="rect">
            <a:avLst/>
          </a:prstGeom>
          <a:noFill/>
        </p:spPr>
        <p:txBody>
          <a:bodyPr wrap="square" rtlCol="0">
            <a:spAutoFit/>
          </a:bodyPr>
          <a:lstStyle/>
          <a:p>
            <a:pPr algn="ctr"/>
            <a:r>
              <a:rPr lang="en-NL" sz="2200" dirty="0">
                <a:solidFill>
                  <a:srgbClr val="C00000"/>
                </a:solidFill>
              </a:rPr>
              <a:t>HR 0.64</a:t>
            </a:r>
          </a:p>
          <a:p>
            <a:pPr algn="ctr"/>
            <a:r>
              <a:rPr lang="en-GB" sz="2200" dirty="0">
                <a:solidFill>
                  <a:srgbClr val="C00000"/>
                </a:solidFill>
              </a:rPr>
              <a:t>P</a:t>
            </a:r>
            <a:r>
              <a:rPr lang="en-NL" sz="2200" dirty="0">
                <a:solidFill>
                  <a:srgbClr val="C00000"/>
                </a:solidFill>
              </a:rPr>
              <a:t>&lt;0.01</a:t>
            </a:r>
          </a:p>
        </p:txBody>
      </p:sp>
    </p:spTree>
    <p:extLst>
      <p:ext uri="{BB962C8B-B14F-4D97-AF65-F5344CB8AC3E}">
        <p14:creationId xmlns:p14="http://schemas.microsoft.com/office/powerpoint/2010/main" val="227786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7C482-F0A4-8EA8-F27A-15DF8B93E8C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F095A77-D3E0-E9FB-F6C0-5DA2919CE49A}"/>
              </a:ext>
            </a:extLst>
          </p:cNvPr>
          <p:cNvSpPr>
            <a:spLocks noGrp="1"/>
          </p:cNvSpPr>
          <p:nvPr>
            <p:ph type="title"/>
          </p:nvPr>
        </p:nvSpPr>
        <p:spPr>
          <a:xfrm>
            <a:off x="0" y="286603"/>
            <a:ext cx="12192000" cy="1450757"/>
          </a:xfrm>
        </p:spPr>
        <p:txBody>
          <a:bodyPr/>
          <a:lstStyle/>
          <a:p>
            <a:pPr algn="ctr"/>
            <a:r>
              <a:rPr lang="nl-NL" dirty="0"/>
              <a:t>SGLT2 </a:t>
            </a:r>
            <a:r>
              <a:rPr lang="nl-NL" dirty="0" err="1"/>
              <a:t>inhibition</a:t>
            </a:r>
            <a:r>
              <a:rPr lang="nl-NL" dirty="0"/>
              <a:t> in </a:t>
            </a:r>
            <a:r>
              <a:rPr lang="nl-NL" dirty="0" err="1"/>
              <a:t>kidney</a:t>
            </a:r>
            <a:r>
              <a:rPr lang="nl-NL" dirty="0"/>
              <a:t> transplant </a:t>
            </a:r>
            <a:r>
              <a:rPr lang="nl-NL" dirty="0" err="1"/>
              <a:t>recipients</a:t>
            </a:r>
            <a:r>
              <a:rPr lang="nl-NL" dirty="0"/>
              <a:t> </a:t>
            </a:r>
            <a:br>
              <a:rPr lang="nl-NL" sz="4400" dirty="0"/>
            </a:br>
            <a:r>
              <a:rPr lang="nl-NL" sz="3600" dirty="0"/>
              <a:t>Limited </a:t>
            </a:r>
            <a:r>
              <a:rPr lang="nl-NL" sz="3600" dirty="0" err="1"/>
              <a:t>experience</a:t>
            </a:r>
            <a:endParaRPr lang="nl-NL" sz="3600" dirty="0"/>
          </a:p>
        </p:txBody>
      </p:sp>
      <p:sp>
        <p:nvSpPr>
          <p:cNvPr id="11" name="Tekstvak 59">
            <a:extLst>
              <a:ext uri="{FF2B5EF4-FFF2-40B4-BE49-F238E27FC236}">
                <a16:creationId xmlns:a16="http://schemas.microsoft.com/office/drawing/2014/main" id="{E693ACEB-D1F0-28EA-4DBE-07F0FE926BBD}"/>
              </a:ext>
            </a:extLst>
          </p:cNvPr>
          <p:cNvSpPr txBox="1"/>
          <p:nvPr/>
        </p:nvSpPr>
        <p:spPr>
          <a:xfrm>
            <a:off x="7585505" y="6470011"/>
            <a:ext cx="4526845" cy="307777"/>
          </a:xfrm>
          <a:prstGeom prst="rect">
            <a:avLst/>
          </a:prstGeom>
          <a:noFill/>
        </p:spPr>
        <p:txBody>
          <a:bodyPr wrap="square" rtlCol="0">
            <a:spAutoFit/>
          </a:bodyPr>
          <a:lstStyle/>
          <a:p>
            <a:pPr algn="r"/>
            <a:r>
              <a:rPr lang="nl-NL" sz="1400" dirty="0">
                <a:solidFill>
                  <a:schemeClr val="bg1"/>
                </a:solidFill>
              </a:rPr>
              <a:t>Lim et al, </a:t>
            </a:r>
            <a:r>
              <a:rPr lang="nl-NL" sz="1400" i="1" dirty="0" err="1">
                <a:solidFill>
                  <a:schemeClr val="bg1"/>
                </a:solidFill>
              </a:rPr>
              <a:t>Transplantation</a:t>
            </a:r>
            <a:r>
              <a:rPr lang="nl-NL" sz="1400" i="1" dirty="0">
                <a:solidFill>
                  <a:schemeClr val="bg1"/>
                </a:solidFill>
              </a:rPr>
              <a:t> </a:t>
            </a:r>
            <a:r>
              <a:rPr lang="nl-NL" sz="1400" dirty="0">
                <a:solidFill>
                  <a:schemeClr val="bg1"/>
                </a:solidFill>
              </a:rPr>
              <a:t>2022; 106:e404-12</a:t>
            </a:r>
          </a:p>
        </p:txBody>
      </p:sp>
      <p:sp>
        <p:nvSpPr>
          <p:cNvPr id="12" name="Tekstvak 4">
            <a:extLst>
              <a:ext uri="{FF2B5EF4-FFF2-40B4-BE49-F238E27FC236}">
                <a16:creationId xmlns:a16="http://schemas.microsoft.com/office/drawing/2014/main" id="{954897AA-2348-EB4A-F832-01084AA33B06}"/>
              </a:ext>
            </a:extLst>
          </p:cNvPr>
          <p:cNvSpPr txBox="1"/>
          <p:nvPr/>
        </p:nvSpPr>
        <p:spPr>
          <a:xfrm>
            <a:off x="49087" y="6405349"/>
            <a:ext cx="7727023" cy="453907"/>
          </a:xfrm>
          <a:prstGeom prst="rect">
            <a:avLst/>
          </a:prstGeom>
          <a:noFill/>
        </p:spPr>
        <p:txBody>
          <a:bodyPr wrap="square" rtlCol="0">
            <a:spAutoFit/>
          </a:bodyPr>
          <a:lstStyle/>
          <a:p>
            <a:pPr>
              <a:lnSpc>
                <a:spcPts val="1400"/>
              </a:lnSpc>
            </a:pPr>
            <a:r>
              <a:rPr lang="nl-NL" sz="1400" dirty="0">
                <a:solidFill>
                  <a:schemeClr val="bg1"/>
                </a:solidFill>
              </a:rPr>
              <a:t>Korea, </a:t>
            </a:r>
            <a:r>
              <a:rPr lang="nl-NL" sz="1400" dirty="0" err="1">
                <a:solidFill>
                  <a:schemeClr val="bg1"/>
                </a:solidFill>
              </a:rPr>
              <a:t>retrospective</a:t>
            </a:r>
            <a:r>
              <a:rPr lang="nl-NL" sz="1400" dirty="0">
                <a:solidFill>
                  <a:schemeClr val="bg1"/>
                </a:solidFill>
              </a:rPr>
              <a:t> cohort </a:t>
            </a:r>
            <a:r>
              <a:rPr lang="nl-NL" sz="1400" dirty="0" err="1">
                <a:solidFill>
                  <a:schemeClr val="bg1"/>
                </a:solidFill>
              </a:rPr>
              <a:t>study</a:t>
            </a:r>
            <a:r>
              <a:rPr lang="nl-NL" sz="1400" dirty="0">
                <a:solidFill>
                  <a:schemeClr val="bg1"/>
                </a:solidFill>
              </a:rPr>
              <a:t>, 6 transplant centers </a:t>
            </a:r>
          </a:p>
          <a:p>
            <a:pPr>
              <a:lnSpc>
                <a:spcPts val="1400"/>
              </a:lnSpc>
            </a:pPr>
            <a:r>
              <a:rPr lang="nl-NL" sz="1400" dirty="0">
                <a:solidFill>
                  <a:schemeClr val="bg1"/>
                </a:solidFill>
              </a:rPr>
              <a:t>226 SGLT2i users </a:t>
            </a:r>
            <a:r>
              <a:rPr lang="nl-NL" sz="1400" dirty="0" err="1">
                <a:solidFill>
                  <a:schemeClr val="bg1"/>
                </a:solidFill>
              </a:rPr>
              <a:t>and</a:t>
            </a:r>
            <a:r>
              <a:rPr lang="nl-NL" sz="1400" dirty="0">
                <a:solidFill>
                  <a:schemeClr val="bg1"/>
                </a:solidFill>
              </a:rPr>
              <a:t> 1857 </a:t>
            </a:r>
            <a:r>
              <a:rPr lang="nl-NL" sz="1400" dirty="0" err="1">
                <a:solidFill>
                  <a:schemeClr val="bg1"/>
                </a:solidFill>
              </a:rPr>
              <a:t>controls</a:t>
            </a:r>
            <a:r>
              <a:rPr lang="nl-NL" sz="1400" dirty="0">
                <a:solidFill>
                  <a:schemeClr val="bg1"/>
                </a:solidFill>
              </a:rPr>
              <a:t>, </a:t>
            </a:r>
            <a:r>
              <a:rPr lang="nl-NL" sz="1400" dirty="0" err="1">
                <a:solidFill>
                  <a:schemeClr val="bg1"/>
                </a:solidFill>
              </a:rPr>
              <a:t>all</a:t>
            </a:r>
            <a:r>
              <a:rPr lang="nl-NL" sz="1400" dirty="0">
                <a:solidFill>
                  <a:schemeClr val="bg1"/>
                </a:solidFill>
              </a:rPr>
              <a:t> KTR </a:t>
            </a:r>
            <a:r>
              <a:rPr lang="nl-NL" sz="1400" dirty="0" err="1">
                <a:solidFill>
                  <a:schemeClr val="bg1"/>
                </a:solidFill>
              </a:rPr>
              <a:t>with</a:t>
            </a:r>
            <a:r>
              <a:rPr lang="nl-NL" sz="1400" dirty="0">
                <a:solidFill>
                  <a:schemeClr val="bg1"/>
                </a:solidFill>
              </a:rPr>
              <a:t> diabetes</a:t>
            </a:r>
          </a:p>
        </p:txBody>
      </p:sp>
      <p:grpSp>
        <p:nvGrpSpPr>
          <p:cNvPr id="18" name="Group 17">
            <a:extLst>
              <a:ext uri="{FF2B5EF4-FFF2-40B4-BE49-F238E27FC236}">
                <a16:creationId xmlns:a16="http://schemas.microsoft.com/office/drawing/2014/main" id="{4CFF9D29-A9A7-2309-9E70-8AE2CEA5A89A}"/>
              </a:ext>
            </a:extLst>
          </p:cNvPr>
          <p:cNvGrpSpPr/>
          <p:nvPr/>
        </p:nvGrpSpPr>
        <p:grpSpPr>
          <a:xfrm>
            <a:off x="164548" y="2372283"/>
            <a:ext cx="11859296" cy="3214243"/>
            <a:chOff x="164548" y="2226363"/>
            <a:chExt cx="11859296" cy="3214243"/>
          </a:xfrm>
        </p:grpSpPr>
        <p:pic>
          <p:nvPicPr>
            <p:cNvPr id="3" name="Picture 2">
              <a:extLst>
                <a:ext uri="{FF2B5EF4-FFF2-40B4-BE49-F238E27FC236}">
                  <a16:creationId xmlns:a16="http://schemas.microsoft.com/office/drawing/2014/main" id="{56CC3FA9-2CCC-4744-7487-9D1490B9409C}"/>
                </a:ext>
              </a:extLst>
            </p:cNvPr>
            <p:cNvPicPr>
              <a:picLocks noChangeAspect="1"/>
            </p:cNvPicPr>
            <p:nvPr/>
          </p:nvPicPr>
          <p:blipFill rotWithShape="1">
            <a:blip r:embed="rId3"/>
            <a:srcRect t="49467" r="50143"/>
            <a:stretch/>
          </p:blipFill>
          <p:spPr>
            <a:xfrm>
              <a:off x="4238491" y="2724754"/>
              <a:ext cx="3751355" cy="2715852"/>
            </a:xfrm>
            <a:prstGeom prst="rect">
              <a:avLst/>
            </a:prstGeom>
          </p:spPr>
        </p:pic>
        <p:pic>
          <p:nvPicPr>
            <p:cNvPr id="4" name="Picture 3">
              <a:extLst>
                <a:ext uri="{FF2B5EF4-FFF2-40B4-BE49-F238E27FC236}">
                  <a16:creationId xmlns:a16="http://schemas.microsoft.com/office/drawing/2014/main" id="{F1A37C04-E111-4C16-FD81-A027B9C5B394}"/>
                </a:ext>
              </a:extLst>
            </p:cNvPr>
            <p:cNvPicPr>
              <a:picLocks noChangeAspect="1"/>
            </p:cNvPicPr>
            <p:nvPr/>
          </p:nvPicPr>
          <p:blipFill rotWithShape="1">
            <a:blip r:embed="rId4"/>
            <a:srcRect l="49954" r="-1519" b="49467"/>
            <a:stretch/>
          </p:blipFill>
          <p:spPr>
            <a:xfrm>
              <a:off x="198780" y="2675920"/>
              <a:ext cx="3949599" cy="2764686"/>
            </a:xfrm>
            <a:prstGeom prst="rect">
              <a:avLst/>
            </a:prstGeom>
          </p:spPr>
        </p:pic>
        <p:pic>
          <p:nvPicPr>
            <p:cNvPr id="5" name="Picture 4">
              <a:extLst>
                <a:ext uri="{FF2B5EF4-FFF2-40B4-BE49-F238E27FC236}">
                  <a16:creationId xmlns:a16="http://schemas.microsoft.com/office/drawing/2014/main" id="{0BDDE22D-C5F2-D3B4-A4A3-C384D47BDA9E}"/>
                </a:ext>
              </a:extLst>
            </p:cNvPr>
            <p:cNvPicPr>
              <a:picLocks noChangeAspect="1"/>
            </p:cNvPicPr>
            <p:nvPr/>
          </p:nvPicPr>
          <p:blipFill rotWithShape="1">
            <a:blip r:embed="rId5"/>
            <a:srcRect l="50143" t="49467"/>
            <a:stretch/>
          </p:blipFill>
          <p:spPr>
            <a:xfrm>
              <a:off x="8322364" y="2760862"/>
              <a:ext cx="3701480" cy="2679744"/>
            </a:xfrm>
            <a:prstGeom prst="rect">
              <a:avLst/>
            </a:prstGeom>
          </p:spPr>
        </p:pic>
        <p:sp>
          <p:nvSpPr>
            <p:cNvPr id="6" name="TextBox 5">
              <a:extLst>
                <a:ext uri="{FF2B5EF4-FFF2-40B4-BE49-F238E27FC236}">
                  <a16:creationId xmlns:a16="http://schemas.microsoft.com/office/drawing/2014/main" id="{1612A721-313D-06C3-6A84-B40E50F2CABF}"/>
                </a:ext>
              </a:extLst>
            </p:cNvPr>
            <p:cNvSpPr txBox="1"/>
            <p:nvPr/>
          </p:nvSpPr>
          <p:spPr>
            <a:xfrm>
              <a:off x="821635" y="2226364"/>
              <a:ext cx="2835965" cy="430887"/>
            </a:xfrm>
            <a:prstGeom prst="rect">
              <a:avLst/>
            </a:prstGeom>
            <a:noFill/>
          </p:spPr>
          <p:txBody>
            <a:bodyPr wrap="square" rtlCol="0">
              <a:spAutoFit/>
            </a:bodyPr>
            <a:lstStyle/>
            <a:p>
              <a:pPr algn="ctr"/>
              <a:r>
                <a:rPr lang="en-NL" sz="2200" b="1" dirty="0"/>
                <a:t>All cause mortality</a:t>
              </a:r>
            </a:p>
          </p:txBody>
        </p:sp>
        <p:sp>
          <p:nvSpPr>
            <p:cNvPr id="7" name="TextBox 6">
              <a:extLst>
                <a:ext uri="{FF2B5EF4-FFF2-40B4-BE49-F238E27FC236}">
                  <a16:creationId xmlns:a16="http://schemas.microsoft.com/office/drawing/2014/main" id="{316D16CE-0A7E-AE5C-886E-41644432915C}"/>
                </a:ext>
              </a:extLst>
            </p:cNvPr>
            <p:cNvSpPr txBox="1"/>
            <p:nvPr/>
          </p:nvSpPr>
          <p:spPr>
            <a:xfrm>
              <a:off x="4399722" y="2245033"/>
              <a:ext cx="3751355" cy="430887"/>
            </a:xfrm>
            <a:prstGeom prst="rect">
              <a:avLst/>
            </a:prstGeom>
            <a:noFill/>
          </p:spPr>
          <p:txBody>
            <a:bodyPr wrap="square" rtlCol="0">
              <a:spAutoFit/>
            </a:bodyPr>
            <a:lstStyle/>
            <a:p>
              <a:pPr algn="ctr"/>
              <a:r>
                <a:rPr lang="en-NL" sz="2200" b="1" dirty="0"/>
                <a:t>Death censored graft failure</a:t>
              </a:r>
            </a:p>
          </p:txBody>
        </p:sp>
        <p:sp>
          <p:nvSpPr>
            <p:cNvPr id="8" name="TextBox 7">
              <a:extLst>
                <a:ext uri="{FF2B5EF4-FFF2-40B4-BE49-F238E27FC236}">
                  <a16:creationId xmlns:a16="http://schemas.microsoft.com/office/drawing/2014/main" id="{3067048C-6800-52BC-3FC8-6DED9DF401DF}"/>
                </a:ext>
              </a:extLst>
            </p:cNvPr>
            <p:cNvSpPr txBox="1"/>
            <p:nvPr/>
          </p:nvSpPr>
          <p:spPr>
            <a:xfrm>
              <a:off x="8852448" y="2226363"/>
              <a:ext cx="2835965" cy="430887"/>
            </a:xfrm>
            <a:prstGeom prst="rect">
              <a:avLst/>
            </a:prstGeom>
            <a:noFill/>
          </p:spPr>
          <p:txBody>
            <a:bodyPr wrap="square" rtlCol="0">
              <a:spAutoFit/>
            </a:bodyPr>
            <a:lstStyle/>
            <a:p>
              <a:pPr algn="ctr"/>
              <a:r>
                <a:rPr lang="en-NL" sz="2200" b="1" dirty="0"/>
                <a:t>Doubling sCreat</a:t>
              </a:r>
            </a:p>
          </p:txBody>
        </p:sp>
        <p:sp>
          <p:nvSpPr>
            <p:cNvPr id="13" name="Rectangle 12">
              <a:extLst>
                <a:ext uri="{FF2B5EF4-FFF2-40B4-BE49-F238E27FC236}">
                  <a16:creationId xmlns:a16="http://schemas.microsoft.com/office/drawing/2014/main" id="{38331D40-2DF3-22AD-B7E3-E2C195552C9C}"/>
                </a:ext>
              </a:extLst>
            </p:cNvPr>
            <p:cNvSpPr/>
            <p:nvPr/>
          </p:nvSpPr>
          <p:spPr>
            <a:xfrm>
              <a:off x="164548" y="2517170"/>
              <a:ext cx="495300" cy="41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 name="Rectangle 15">
              <a:extLst>
                <a:ext uri="{FF2B5EF4-FFF2-40B4-BE49-F238E27FC236}">
                  <a16:creationId xmlns:a16="http://schemas.microsoft.com/office/drawing/2014/main" id="{943787C8-96B4-C0EE-A2B8-9A414415D34B}"/>
                </a:ext>
              </a:extLst>
            </p:cNvPr>
            <p:cNvSpPr/>
            <p:nvPr/>
          </p:nvSpPr>
          <p:spPr>
            <a:xfrm>
              <a:off x="4271790" y="2551312"/>
              <a:ext cx="495300" cy="41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 name="Rectangle 16">
              <a:extLst>
                <a:ext uri="{FF2B5EF4-FFF2-40B4-BE49-F238E27FC236}">
                  <a16:creationId xmlns:a16="http://schemas.microsoft.com/office/drawing/2014/main" id="{BE208CA3-5C43-5A0F-AD1A-45B6E712E303}"/>
                </a:ext>
              </a:extLst>
            </p:cNvPr>
            <p:cNvSpPr/>
            <p:nvPr/>
          </p:nvSpPr>
          <p:spPr>
            <a:xfrm>
              <a:off x="8189177" y="2579282"/>
              <a:ext cx="495300" cy="41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Tree>
    <p:extLst>
      <p:ext uri="{BB962C8B-B14F-4D97-AF65-F5344CB8AC3E}">
        <p14:creationId xmlns:p14="http://schemas.microsoft.com/office/powerpoint/2010/main" val="131883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7F684-B21D-CC67-F444-F045D5FB960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22BF9BA-C359-7C2C-0F12-1908F049511C}"/>
              </a:ext>
            </a:extLst>
          </p:cNvPr>
          <p:cNvPicPr>
            <a:picLocks noChangeAspect="1"/>
          </p:cNvPicPr>
          <p:nvPr/>
        </p:nvPicPr>
        <p:blipFill rotWithShape="1">
          <a:blip r:embed="rId3"/>
          <a:srcRect t="10125"/>
          <a:stretch/>
        </p:blipFill>
        <p:spPr>
          <a:xfrm>
            <a:off x="1068888" y="2199863"/>
            <a:ext cx="10142136" cy="3776868"/>
          </a:xfrm>
          <a:prstGeom prst="rect">
            <a:avLst/>
          </a:prstGeom>
        </p:spPr>
      </p:pic>
      <p:sp>
        <p:nvSpPr>
          <p:cNvPr id="12" name="Tekstvak 59">
            <a:extLst>
              <a:ext uri="{FF2B5EF4-FFF2-40B4-BE49-F238E27FC236}">
                <a16:creationId xmlns:a16="http://schemas.microsoft.com/office/drawing/2014/main" id="{5419C24A-4084-6720-1F02-B3B57BD14AF5}"/>
              </a:ext>
            </a:extLst>
          </p:cNvPr>
          <p:cNvSpPr txBox="1"/>
          <p:nvPr/>
        </p:nvSpPr>
        <p:spPr>
          <a:xfrm>
            <a:off x="7585505" y="6470011"/>
            <a:ext cx="4526845" cy="307777"/>
          </a:xfrm>
          <a:prstGeom prst="rect">
            <a:avLst/>
          </a:prstGeom>
          <a:noFill/>
        </p:spPr>
        <p:txBody>
          <a:bodyPr wrap="square" rtlCol="0">
            <a:spAutoFit/>
          </a:bodyPr>
          <a:lstStyle/>
          <a:p>
            <a:pPr algn="r"/>
            <a:r>
              <a:rPr lang="nl-NL" sz="1400" dirty="0">
                <a:solidFill>
                  <a:schemeClr val="bg1"/>
                </a:solidFill>
              </a:rPr>
              <a:t>Lim et al, </a:t>
            </a:r>
            <a:r>
              <a:rPr lang="nl-NL" sz="1400" i="1" dirty="0" err="1">
                <a:solidFill>
                  <a:schemeClr val="bg1"/>
                </a:solidFill>
              </a:rPr>
              <a:t>Transplantation</a:t>
            </a:r>
            <a:r>
              <a:rPr lang="nl-NL" sz="1400" i="1" dirty="0">
                <a:solidFill>
                  <a:schemeClr val="bg1"/>
                </a:solidFill>
              </a:rPr>
              <a:t> </a:t>
            </a:r>
            <a:r>
              <a:rPr lang="nl-NL" sz="1400" dirty="0">
                <a:solidFill>
                  <a:schemeClr val="bg1"/>
                </a:solidFill>
              </a:rPr>
              <a:t>2022; 106:e404-12</a:t>
            </a:r>
          </a:p>
        </p:txBody>
      </p:sp>
      <p:sp>
        <p:nvSpPr>
          <p:cNvPr id="14" name="Rectangle 13">
            <a:extLst>
              <a:ext uri="{FF2B5EF4-FFF2-40B4-BE49-F238E27FC236}">
                <a16:creationId xmlns:a16="http://schemas.microsoft.com/office/drawing/2014/main" id="{0E4C840A-61DD-73F1-16D8-4612B7A9BCB7}"/>
              </a:ext>
            </a:extLst>
          </p:cNvPr>
          <p:cNvSpPr/>
          <p:nvPr/>
        </p:nvSpPr>
        <p:spPr>
          <a:xfrm>
            <a:off x="1108490" y="3771900"/>
            <a:ext cx="10077134" cy="520700"/>
          </a:xfrm>
          <a:prstGeom prst="rect">
            <a:avLst/>
          </a:prstGeom>
          <a:noFill/>
          <a:ln w="317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itel 1">
            <a:extLst>
              <a:ext uri="{FF2B5EF4-FFF2-40B4-BE49-F238E27FC236}">
                <a16:creationId xmlns:a16="http://schemas.microsoft.com/office/drawing/2014/main" id="{7C0907DF-80F2-5485-0120-6555790C3CD0}"/>
              </a:ext>
            </a:extLst>
          </p:cNvPr>
          <p:cNvSpPr>
            <a:spLocks noGrp="1"/>
          </p:cNvSpPr>
          <p:nvPr>
            <p:ph type="title"/>
          </p:nvPr>
        </p:nvSpPr>
        <p:spPr>
          <a:xfrm>
            <a:off x="0" y="286603"/>
            <a:ext cx="12192000" cy="1450757"/>
          </a:xfrm>
        </p:spPr>
        <p:txBody>
          <a:bodyPr/>
          <a:lstStyle/>
          <a:p>
            <a:pPr algn="ctr"/>
            <a:r>
              <a:rPr lang="nl-NL" dirty="0"/>
              <a:t>SGLT2 </a:t>
            </a:r>
            <a:r>
              <a:rPr lang="nl-NL" dirty="0" err="1"/>
              <a:t>inhibition</a:t>
            </a:r>
            <a:r>
              <a:rPr lang="nl-NL" dirty="0"/>
              <a:t> in </a:t>
            </a:r>
            <a:r>
              <a:rPr lang="nl-NL" dirty="0" err="1"/>
              <a:t>kidney</a:t>
            </a:r>
            <a:r>
              <a:rPr lang="nl-NL" dirty="0"/>
              <a:t> transplant </a:t>
            </a:r>
            <a:r>
              <a:rPr lang="nl-NL" dirty="0" err="1"/>
              <a:t>recipients</a:t>
            </a:r>
            <a:r>
              <a:rPr lang="nl-NL" dirty="0"/>
              <a:t> </a:t>
            </a:r>
            <a:br>
              <a:rPr lang="nl-NL" sz="4400" dirty="0"/>
            </a:br>
            <a:r>
              <a:rPr lang="nl-NL" sz="3600" dirty="0"/>
              <a:t>Limited </a:t>
            </a:r>
            <a:r>
              <a:rPr lang="nl-NL" sz="3600" dirty="0" err="1"/>
              <a:t>experience</a:t>
            </a:r>
            <a:endParaRPr lang="nl-NL" sz="3600" dirty="0"/>
          </a:p>
        </p:txBody>
      </p:sp>
      <p:sp>
        <p:nvSpPr>
          <p:cNvPr id="3" name="Tekstvak 4">
            <a:extLst>
              <a:ext uri="{FF2B5EF4-FFF2-40B4-BE49-F238E27FC236}">
                <a16:creationId xmlns:a16="http://schemas.microsoft.com/office/drawing/2014/main" id="{350745D1-009F-F11F-7F9E-0B19F1C992FD}"/>
              </a:ext>
            </a:extLst>
          </p:cNvPr>
          <p:cNvSpPr txBox="1"/>
          <p:nvPr/>
        </p:nvSpPr>
        <p:spPr>
          <a:xfrm>
            <a:off x="49087" y="6405349"/>
            <a:ext cx="7727023" cy="453907"/>
          </a:xfrm>
          <a:prstGeom prst="rect">
            <a:avLst/>
          </a:prstGeom>
          <a:noFill/>
        </p:spPr>
        <p:txBody>
          <a:bodyPr wrap="square" rtlCol="0">
            <a:spAutoFit/>
          </a:bodyPr>
          <a:lstStyle/>
          <a:p>
            <a:pPr>
              <a:lnSpc>
                <a:spcPts val="1400"/>
              </a:lnSpc>
            </a:pPr>
            <a:r>
              <a:rPr lang="nl-NL" sz="1400" dirty="0">
                <a:solidFill>
                  <a:schemeClr val="bg1"/>
                </a:solidFill>
              </a:rPr>
              <a:t>Korea, </a:t>
            </a:r>
            <a:r>
              <a:rPr lang="nl-NL" sz="1400" dirty="0" err="1">
                <a:solidFill>
                  <a:schemeClr val="bg1"/>
                </a:solidFill>
              </a:rPr>
              <a:t>retrospective</a:t>
            </a:r>
            <a:r>
              <a:rPr lang="nl-NL" sz="1400" dirty="0">
                <a:solidFill>
                  <a:schemeClr val="bg1"/>
                </a:solidFill>
              </a:rPr>
              <a:t> cohort </a:t>
            </a:r>
            <a:r>
              <a:rPr lang="nl-NL" sz="1400" dirty="0" err="1">
                <a:solidFill>
                  <a:schemeClr val="bg1"/>
                </a:solidFill>
              </a:rPr>
              <a:t>study</a:t>
            </a:r>
            <a:r>
              <a:rPr lang="nl-NL" sz="1400" dirty="0">
                <a:solidFill>
                  <a:schemeClr val="bg1"/>
                </a:solidFill>
              </a:rPr>
              <a:t>, 6 transplant centers </a:t>
            </a:r>
          </a:p>
          <a:p>
            <a:pPr>
              <a:lnSpc>
                <a:spcPts val="1400"/>
              </a:lnSpc>
            </a:pPr>
            <a:r>
              <a:rPr lang="nl-NL" sz="1400" dirty="0">
                <a:solidFill>
                  <a:schemeClr val="bg1"/>
                </a:solidFill>
              </a:rPr>
              <a:t>226 SGLT2i users </a:t>
            </a:r>
            <a:r>
              <a:rPr lang="nl-NL" sz="1400" dirty="0" err="1">
                <a:solidFill>
                  <a:schemeClr val="bg1"/>
                </a:solidFill>
              </a:rPr>
              <a:t>and</a:t>
            </a:r>
            <a:r>
              <a:rPr lang="nl-NL" sz="1400" dirty="0">
                <a:solidFill>
                  <a:schemeClr val="bg1"/>
                </a:solidFill>
              </a:rPr>
              <a:t> 1857 </a:t>
            </a:r>
            <a:r>
              <a:rPr lang="nl-NL" sz="1400" dirty="0" err="1">
                <a:solidFill>
                  <a:schemeClr val="bg1"/>
                </a:solidFill>
              </a:rPr>
              <a:t>controls</a:t>
            </a:r>
            <a:r>
              <a:rPr lang="nl-NL" sz="1400" dirty="0">
                <a:solidFill>
                  <a:schemeClr val="bg1"/>
                </a:solidFill>
              </a:rPr>
              <a:t>, </a:t>
            </a:r>
            <a:r>
              <a:rPr lang="nl-NL" sz="1400" dirty="0" err="1">
                <a:solidFill>
                  <a:schemeClr val="bg1"/>
                </a:solidFill>
              </a:rPr>
              <a:t>all</a:t>
            </a:r>
            <a:r>
              <a:rPr lang="nl-NL" sz="1400" dirty="0">
                <a:solidFill>
                  <a:schemeClr val="bg1"/>
                </a:solidFill>
              </a:rPr>
              <a:t> KTR </a:t>
            </a:r>
            <a:r>
              <a:rPr lang="nl-NL" sz="1400" dirty="0" err="1">
                <a:solidFill>
                  <a:schemeClr val="bg1"/>
                </a:solidFill>
              </a:rPr>
              <a:t>with</a:t>
            </a:r>
            <a:r>
              <a:rPr lang="nl-NL" sz="1400" dirty="0">
                <a:solidFill>
                  <a:schemeClr val="bg1"/>
                </a:solidFill>
              </a:rPr>
              <a:t> diabetes</a:t>
            </a:r>
          </a:p>
        </p:txBody>
      </p:sp>
    </p:spTree>
    <p:extLst>
      <p:ext uri="{BB962C8B-B14F-4D97-AF65-F5344CB8AC3E}">
        <p14:creationId xmlns:p14="http://schemas.microsoft.com/office/powerpoint/2010/main" val="347698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E272C-7EE4-7178-D69F-B9377E5C0E0F}"/>
            </a:ext>
          </a:extLst>
        </p:cNvPr>
        <p:cNvGrpSpPr/>
        <p:nvPr/>
      </p:nvGrpSpPr>
      <p:grpSpPr>
        <a:xfrm>
          <a:off x="0" y="0"/>
          <a:ext cx="0" cy="0"/>
          <a:chOff x="0" y="0"/>
          <a:chExt cx="0" cy="0"/>
        </a:xfrm>
      </p:grpSpPr>
      <p:sp>
        <p:nvSpPr>
          <p:cNvPr id="4" name="Rechthoek 7">
            <a:extLst>
              <a:ext uri="{FF2B5EF4-FFF2-40B4-BE49-F238E27FC236}">
                <a16:creationId xmlns:a16="http://schemas.microsoft.com/office/drawing/2014/main" id="{2C7097BC-86DC-CA62-5426-F27F562A2C07}"/>
              </a:ext>
            </a:extLst>
          </p:cNvPr>
          <p:cNvSpPr/>
          <p:nvPr/>
        </p:nvSpPr>
        <p:spPr>
          <a:xfrm>
            <a:off x="6507220" y="1650276"/>
            <a:ext cx="5413767" cy="169207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a:p>
        </p:txBody>
      </p:sp>
      <p:sp>
        <p:nvSpPr>
          <p:cNvPr id="9" name="Tijdelijke aanduiding voor inhoud 12">
            <a:extLst>
              <a:ext uri="{FF2B5EF4-FFF2-40B4-BE49-F238E27FC236}">
                <a16:creationId xmlns:a16="http://schemas.microsoft.com/office/drawing/2014/main" id="{B71B0BE8-372F-07A3-400A-F1536A650922}"/>
              </a:ext>
            </a:extLst>
          </p:cNvPr>
          <p:cNvSpPr txBox="1">
            <a:spLocks noGrp="1"/>
          </p:cNvSpPr>
          <p:nvPr>
            <p:ph idx="1"/>
          </p:nvPr>
        </p:nvSpPr>
        <p:spPr>
          <a:xfrm>
            <a:off x="7836571" y="6495352"/>
            <a:ext cx="4278015" cy="286232"/>
          </a:xfrm>
          <a:prstGeom prst="rect">
            <a:avLst/>
          </a:prstGeom>
          <a:noFill/>
        </p:spPr>
        <p:txBody>
          <a:bodyPr wrap="square" rtlCol="0">
            <a:spAutoFit/>
          </a:bodyPr>
          <a:lstStyle/>
          <a:p>
            <a:pPr algn="r"/>
            <a:r>
              <a:rPr lang="nl-NL" sz="1400" dirty="0" err="1">
                <a:solidFill>
                  <a:schemeClr val="bg1"/>
                </a:solidFill>
              </a:rPr>
              <a:t>Sheu</a:t>
            </a:r>
            <a:r>
              <a:rPr lang="nl-NL" sz="1400" dirty="0">
                <a:solidFill>
                  <a:schemeClr val="bg1"/>
                </a:solidFill>
              </a:rPr>
              <a:t> et al, </a:t>
            </a:r>
            <a:r>
              <a:rPr lang="nl-NL" sz="1400" i="1" dirty="0">
                <a:solidFill>
                  <a:schemeClr val="bg1"/>
                </a:solidFill>
              </a:rPr>
              <a:t>Nature Communications </a:t>
            </a:r>
            <a:r>
              <a:rPr lang="nl-NL" sz="1400" dirty="0">
                <a:solidFill>
                  <a:schemeClr val="bg1"/>
                </a:solidFill>
              </a:rPr>
              <a:t>2024;15:10043</a:t>
            </a:r>
          </a:p>
        </p:txBody>
      </p:sp>
      <p:pic>
        <p:nvPicPr>
          <p:cNvPr id="14" name="Afbeelding 13">
            <a:extLst>
              <a:ext uri="{FF2B5EF4-FFF2-40B4-BE49-F238E27FC236}">
                <a16:creationId xmlns:a16="http://schemas.microsoft.com/office/drawing/2014/main" id="{A9AF813D-4987-D3D7-5DF7-534C042C2BDB}"/>
              </a:ext>
            </a:extLst>
          </p:cNvPr>
          <p:cNvPicPr>
            <a:picLocks noChangeAspect="1"/>
          </p:cNvPicPr>
          <p:nvPr/>
        </p:nvPicPr>
        <p:blipFill>
          <a:blip r:embed="rId3"/>
          <a:stretch>
            <a:fillRect/>
          </a:stretch>
        </p:blipFill>
        <p:spPr>
          <a:xfrm>
            <a:off x="1977762" y="1895303"/>
            <a:ext cx="8236475" cy="4261370"/>
          </a:xfrm>
          <a:prstGeom prst="rect">
            <a:avLst/>
          </a:prstGeom>
        </p:spPr>
      </p:pic>
      <p:sp>
        <p:nvSpPr>
          <p:cNvPr id="17" name="Titel 1">
            <a:extLst>
              <a:ext uri="{FF2B5EF4-FFF2-40B4-BE49-F238E27FC236}">
                <a16:creationId xmlns:a16="http://schemas.microsoft.com/office/drawing/2014/main" id="{95C79F3E-0913-0E0F-CC28-A1BEBBC4250E}"/>
              </a:ext>
            </a:extLst>
          </p:cNvPr>
          <p:cNvSpPr>
            <a:spLocks noGrp="1"/>
          </p:cNvSpPr>
          <p:nvPr>
            <p:ph type="title"/>
          </p:nvPr>
        </p:nvSpPr>
        <p:spPr>
          <a:xfrm>
            <a:off x="0" y="286603"/>
            <a:ext cx="12192000" cy="1450757"/>
          </a:xfrm>
        </p:spPr>
        <p:txBody>
          <a:bodyPr/>
          <a:lstStyle/>
          <a:p>
            <a:pPr algn="ctr"/>
            <a:r>
              <a:rPr lang="nl-NL" dirty="0"/>
              <a:t>SGLT2 </a:t>
            </a:r>
            <a:r>
              <a:rPr lang="nl-NL" dirty="0" err="1"/>
              <a:t>inhibition</a:t>
            </a:r>
            <a:r>
              <a:rPr lang="nl-NL" dirty="0"/>
              <a:t> in </a:t>
            </a:r>
            <a:r>
              <a:rPr lang="nl-NL" dirty="0" err="1"/>
              <a:t>kidney</a:t>
            </a:r>
            <a:r>
              <a:rPr lang="nl-NL" dirty="0"/>
              <a:t> transplant </a:t>
            </a:r>
            <a:r>
              <a:rPr lang="nl-NL" dirty="0" err="1"/>
              <a:t>recipients</a:t>
            </a:r>
            <a:r>
              <a:rPr lang="nl-NL" dirty="0"/>
              <a:t> </a:t>
            </a:r>
            <a:br>
              <a:rPr lang="nl-NL" sz="4400" dirty="0"/>
            </a:br>
            <a:r>
              <a:rPr lang="nl-NL" sz="3600" dirty="0"/>
              <a:t>Limited </a:t>
            </a:r>
            <a:r>
              <a:rPr lang="nl-NL" sz="3600" dirty="0" err="1"/>
              <a:t>experience</a:t>
            </a:r>
            <a:endParaRPr lang="nl-NL" sz="3600" dirty="0"/>
          </a:p>
        </p:txBody>
      </p:sp>
      <p:sp>
        <p:nvSpPr>
          <p:cNvPr id="18" name="Tekstvak 4">
            <a:extLst>
              <a:ext uri="{FF2B5EF4-FFF2-40B4-BE49-F238E27FC236}">
                <a16:creationId xmlns:a16="http://schemas.microsoft.com/office/drawing/2014/main" id="{74D219D6-92FE-7048-112C-11E7D19F7ED4}"/>
              </a:ext>
            </a:extLst>
          </p:cNvPr>
          <p:cNvSpPr txBox="1"/>
          <p:nvPr/>
        </p:nvSpPr>
        <p:spPr>
          <a:xfrm>
            <a:off x="42991" y="6422858"/>
            <a:ext cx="8495351" cy="431465"/>
          </a:xfrm>
          <a:prstGeom prst="rect">
            <a:avLst/>
          </a:prstGeom>
          <a:noFill/>
        </p:spPr>
        <p:txBody>
          <a:bodyPr wrap="square" rtlCol="0">
            <a:spAutoFit/>
          </a:bodyPr>
          <a:lstStyle/>
          <a:p>
            <a:pPr>
              <a:lnSpc>
                <a:spcPts val="1300"/>
              </a:lnSpc>
            </a:pPr>
            <a:r>
              <a:rPr lang="nl-NL" sz="1400" dirty="0">
                <a:solidFill>
                  <a:schemeClr val="bg1"/>
                </a:solidFill>
              </a:rPr>
              <a:t>International </a:t>
            </a:r>
            <a:r>
              <a:rPr lang="nl-NL" sz="1400" dirty="0" err="1">
                <a:solidFill>
                  <a:schemeClr val="bg1"/>
                </a:solidFill>
              </a:rPr>
              <a:t>TriNetX</a:t>
            </a:r>
            <a:r>
              <a:rPr lang="nl-NL" sz="1400" dirty="0">
                <a:solidFill>
                  <a:schemeClr val="bg1"/>
                </a:solidFill>
              </a:rPr>
              <a:t> database, </a:t>
            </a:r>
            <a:r>
              <a:rPr lang="nl-NL" sz="1400" dirty="0" err="1">
                <a:solidFill>
                  <a:schemeClr val="bg1"/>
                </a:solidFill>
              </a:rPr>
              <a:t>retrospective</a:t>
            </a:r>
            <a:r>
              <a:rPr lang="nl-NL" sz="1400" dirty="0">
                <a:solidFill>
                  <a:schemeClr val="bg1"/>
                </a:solidFill>
              </a:rPr>
              <a:t> cohort </a:t>
            </a:r>
            <a:r>
              <a:rPr lang="nl-NL" sz="1400" dirty="0" err="1">
                <a:solidFill>
                  <a:schemeClr val="bg1"/>
                </a:solidFill>
              </a:rPr>
              <a:t>study</a:t>
            </a:r>
            <a:r>
              <a:rPr lang="nl-NL" sz="1400" dirty="0">
                <a:solidFill>
                  <a:schemeClr val="bg1"/>
                </a:solidFill>
              </a:rPr>
              <a:t>, </a:t>
            </a:r>
            <a:r>
              <a:rPr lang="nl-NL" sz="1400" dirty="0" err="1">
                <a:solidFill>
                  <a:schemeClr val="bg1"/>
                </a:solidFill>
              </a:rPr>
              <a:t>June</a:t>
            </a:r>
            <a:r>
              <a:rPr lang="nl-NL" sz="1400" dirty="0">
                <a:solidFill>
                  <a:schemeClr val="bg1"/>
                </a:solidFill>
              </a:rPr>
              <a:t> 2015 tot </a:t>
            </a:r>
            <a:r>
              <a:rPr lang="nl-NL" sz="1400" dirty="0" err="1">
                <a:solidFill>
                  <a:schemeClr val="bg1"/>
                </a:solidFill>
              </a:rPr>
              <a:t>June</a:t>
            </a:r>
            <a:r>
              <a:rPr lang="nl-NL" sz="1400" dirty="0">
                <a:solidFill>
                  <a:schemeClr val="bg1"/>
                </a:solidFill>
              </a:rPr>
              <a:t> 2023 </a:t>
            </a:r>
          </a:p>
          <a:p>
            <a:pPr>
              <a:lnSpc>
                <a:spcPts val="1300"/>
              </a:lnSpc>
            </a:pPr>
            <a:r>
              <a:rPr lang="nl-NL" sz="1400" dirty="0">
                <a:solidFill>
                  <a:schemeClr val="bg1"/>
                </a:solidFill>
              </a:rPr>
              <a:t>1.995 SGLT2i users </a:t>
            </a:r>
            <a:r>
              <a:rPr lang="nl-NL" sz="1400" dirty="0" err="1">
                <a:solidFill>
                  <a:schemeClr val="bg1"/>
                </a:solidFill>
              </a:rPr>
              <a:t>and</a:t>
            </a:r>
            <a:r>
              <a:rPr lang="nl-NL" sz="1400" dirty="0">
                <a:solidFill>
                  <a:schemeClr val="bg1"/>
                </a:solidFill>
              </a:rPr>
              <a:t> 26.834 </a:t>
            </a:r>
            <a:r>
              <a:rPr lang="nl-NL" sz="1400" dirty="0" err="1">
                <a:solidFill>
                  <a:schemeClr val="bg1"/>
                </a:solidFill>
              </a:rPr>
              <a:t>controls</a:t>
            </a:r>
            <a:r>
              <a:rPr lang="nl-NL" sz="1400" dirty="0">
                <a:solidFill>
                  <a:schemeClr val="bg1"/>
                </a:solidFill>
              </a:rPr>
              <a:t>, </a:t>
            </a:r>
            <a:r>
              <a:rPr lang="nl-NL" sz="1400" dirty="0" err="1">
                <a:solidFill>
                  <a:schemeClr val="bg1"/>
                </a:solidFill>
              </a:rPr>
              <a:t>all</a:t>
            </a:r>
            <a:r>
              <a:rPr lang="nl-NL" sz="1400" dirty="0">
                <a:solidFill>
                  <a:schemeClr val="bg1"/>
                </a:solidFill>
              </a:rPr>
              <a:t> KTR </a:t>
            </a:r>
            <a:r>
              <a:rPr lang="nl-NL" sz="1400" dirty="0" err="1">
                <a:solidFill>
                  <a:schemeClr val="bg1"/>
                </a:solidFill>
              </a:rPr>
              <a:t>with</a:t>
            </a:r>
            <a:r>
              <a:rPr lang="nl-NL" sz="1400" dirty="0">
                <a:solidFill>
                  <a:schemeClr val="bg1"/>
                </a:solidFill>
              </a:rPr>
              <a:t> diabetes</a:t>
            </a:r>
          </a:p>
        </p:txBody>
      </p:sp>
    </p:spTree>
    <p:extLst>
      <p:ext uri="{BB962C8B-B14F-4D97-AF65-F5344CB8AC3E}">
        <p14:creationId xmlns:p14="http://schemas.microsoft.com/office/powerpoint/2010/main" val="267543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21" name="Rectangle 2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2" name="Tekstvak 14">
            <a:extLst>
              <a:ext uri="{FF2B5EF4-FFF2-40B4-BE49-F238E27FC236}">
                <a16:creationId xmlns:a16="http://schemas.microsoft.com/office/drawing/2014/main" id="{1C8D023C-F5F3-50F7-38DD-B997C2ECE13D}"/>
              </a:ext>
            </a:extLst>
          </p:cNvPr>
          <p:cNvSpPr txBox="1"/>
          <p:nvPr/>
        </p:nvSpPr>
        <p:spPr>
          <a:xfrm>
            <a:off x="7591213" y="6476968"/>
            <a:ext cx="4526845" cy="307777"/>
          </a:xfrm>
          <a:prstGeom prst="rect">
            <a:avLst/>
          </a:prstGeom>
          <a:noFill/>
        </p:spPr>
        <p:txBody>
          <a:bodyPr wrap="square" rtlCol="0">
            <a:spAutoFit/>
          </a:bodyPr>
          <a:lstStyle/>
          <a:p>
            <a:pPr algn="r"/>
            <a:r>
              <a:rPr lang="nl-NL" sz="1400" dirty="0"/>
              <a:t>Lambers Heerspink et al, </a:t>
            </a:r>
            <a:r>
              <a:rPr lang="nl-NL" sz="1400" i="1" dirty="0"/>
              <a:t>Kidney Int </a:t>
            </a:r>
            <a:r>
              <a:rPr lang="nl-NL" sz="1400" dirty="0"/>
              <a:t>2018;94:26-39</a:t>
            </a:r>
          </a:p>
        </p:txBody>
      </p:sp>
      <p:pic>
        <p:nvPicPr>
          <p:cNvPr id="3" name="Picture 2" descr="https://els-jbs-prod-cdn.jbs.elsevierhealth.com/cms/attachment/18f2de5b-8741-4c19-98dc-6f705e1fbe6e/gr1_lrg.jpg">
            <a:extLst>
              <a:ext uri="{FF2B5EF4-FFF2-40B4-BE49-F238E27FC236}">
                <a16:creationId xmlns:a16="http://schemas.microsoft.com/office/drawing/2014/main" id="{3A181BA1-CC1A-E62E-824E-5203A07CB3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1818" y="635002"/>
            <a:ext cx="6308912" cy="5490282"/>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05C2DE4F-8735-29EB-C75B-1376B8C113CB}"/>
              </a:ext>
            </a:extLst>
          </p:cNvPr>
          <p:cNvSpPr>
            <a:spLocks noGrp="1"/>
          </p:cNvSpPr>
          <p:nvPr>
            <p:ph type="title"/>
          </p:nvPr>
        </p:nvSpPr>
        <p:spPr>
          <a:xfrm>
            <a:off x="309490" y="798233"/>
            <a:ext cx="3407826" cy="2145771"/>
          </a:xfrm>
        </p:spPr>
        <p:txBody>
          <a:bodyPr anchor="ctr">
            <a:noAutofit/>
          </a:bodyPr>
          <a:lstStyle/>
          <a:p>
            <a:pPr algn="ctr"/>
            <a:r>
              <a:rPr lang="nl-NL" sz="3600" dirty="0">
                <a:solidFill>
                  <a:srgbClr val="FFFFFF"/>
                </a:solidFill>
              </a:rPr>
              <a:t>SGLT-2-inhibitors</a:t>
            </a:r>
            <a:br>
              <a:rPr lang="nl-NL" sz="3600" dirty="0">
                <a:solidFill>
                  <a:srgbClr val="FFFFFF"/>
                </a:solidFill>
              </a:rPr>
            </a:br>
            <a:br>
              <a:rPr lang="nl-NL" sz="3600" dirty="0">
                <a:solidFill>
                  <a:srgbClr val="FFFFFF"/>
                </a:solidFill>
              </a:rPr>
            </a:br>
            <a:r>
              <a:rPr lang="nl-NL" sz="3600" dirty="0">
                <a:solidFill>
                  <a:srgbClr val="FFFFFF"/>
                </a:solidFill>
              </a:rPr>
              <a:t>Mode of Action</a:t>
            </a:r>
          </a:p>
        </p:txBody>
      </p:sp>
    </p:spTree>
    <p:extLst>
      <p:ext uri="{BB962C8B-B14F-4D97-AF65-F5344CB8AC3E}">
        <p14:creationId xmlns:p14="http://schemas.microsoft.com/office/powerpoint/2010/main" val="309872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E32E1-FB52-CA6D-3A13-7A9A50CDB570}"/>
            </a:ext>
          </a:extLst>
        </p:cNvPr>
        <p:cNvGrpSpPr/>
        <p:nvPr/>
      </p:nvGrpSpPr>
      <p:grpSpPr>
        <a:xfrm>
          <a:off x="0" y="0"/>
          <a:ext cx="0" cy="0"/>
          <a:chOff x="0" y="0"/>
          <a:chExt cx="0" cy="0"/>
        </a:xfrm>
      </p:grpSpPr>
      <p:sp>
        <p:nvSpPr>
          <p:cNvPr id="4" name="Rechthoek 7">
            <a:extLst>
              <a:ext uri="{FF2B5EF4-FFF2-40B4-BE49-F238E27FC236}">
                <a16:creationId xmlns:a16="http://schemas.microsoft.com/office/drawing/2014/main" id="{77463A0A-8D24-41F4-3B7B-D980F2593CE9}"/>
              </a:ext>
            </a:extLst>
          </p:cNvPr>
          <p:cNvSpPr/>
          <p:nvPr/>
        </p:nvSpPr>
        <p:spPr>
          <a:xfrm>
            <a:off x="6507220" y="1650276"/>
            <a:ext cx="5413767" cy="169207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a:p>
        </p:txBody>
      </p:sp>
      <p:sp>
        <p:nvSpPr>
          <p:cNvPr id="9" name="Tijdelijke aanduiding voor inhoud 12">
            <a:extLst>
              <a:ext uri="{FF2B5EF4-FFF2-40B4-BE49-F238E27FC236}">
                <a16:creationId xmlns:a16="http://schemas.microsoft.com/office/drawing/2014/main" id="{116C1CC7-83DD-1BB2-276E-10512672596B}"/>
              </a:ext>
            </a:extLst>
          </p:cNvPr>
          <p:cNvSpPr txBox="1">
            <a:spLocks noGrp="1"/>
          </p:cNvSpPr>
          <p:nvPr>
            <p:ph idx="1"/>
          </p:nvPr>
        </p:nvSpPr>
        <p:spPr>
          <a:xfrm>
            <a:off x="7836571" y="6495352"/>
            <a:ext cx="4278015" cy="286232"/>
          </a:xfrm>
          <a:prstGeom prst="rect">
            <a:avLst/>
          </a:prstGeom>
          <a:noFill/>
        </p:spPr>
        <p:txBody>
          <a:bodyPr wrap="square" rtlCol="0">
            <a:spAutoFit/>
          </a:bodyPr>
          <a:lstStyle/>
          <a:p>
            <a:pPr algn="r"/>
            <a:r>
              <a:rPr lang="nl-NL" sz="1400" dirty="0" err="1">
                <a:solidFill>
                  <a:schemeClr val="bg1"/>
                </a:solidFill>
              </a:rPr>
              <a:t>Sheu</a:t>
            </a:r>
            <a:r>
              <a:rPr lang="nl-NL" sz="1400" dirty="0">
                <a:solidFill>
                  <a:schemeClr val="bg1"/>
                </a:solidFill>
              </a:rPr>
              <a:t> et al, </a:t>
            </a:r>
            <a:r>
              <a:rPr lang="nl-NL" sz="1400" i="1" dirty="0">
                <a:solidFill>
                  <a:schemeClr val="bg1"/>
                </a:solidFill>
              </a:rPr>
              <a:t>Nature Communications </a:t>
            </a:r>
            <a:r>
              <a:rPr lang="nl-NL" sz="1400" dirty="0">
                <a:solidFill>
                  <a:schemeClr val="bg1"/>
                </a:solidFill>
              </a:rPr>
              <a:t>2024;15:10043</a:t>
            </a:r>
          </a:p>
        </p:txBody>
      </p:sp>
      <p:sp>
        <p:nvSpPr>
          <p:cNvPr id="17" name="Titel 1">
            <a:extLst>
              <a:ext uri="{FF2B5EF4-FFF2-40B4-BE49-F238E27FC236}">
                <a16:creationId xmlns:a16="http://schemas.microsoft.com/office/drawing/2014/main" id="{9742059C-359B-A880-5211-3B32AB589533}"/>
              </a:ext>
            </a:extLst>
          </p:cNvPr>
          <p:cNvSpPr>
            <a:spLocks noGrp="1"/>
          </p:cNvSpPr>
          <p:nvPr>
            <p:ph type="title"/>
          </p:nvPr>
        </p:nvSpPr>
        <p:spPr>
          <a:xfrm>
            <a:off x="0" y="286603"/>
            <a:ext cx="12192000" cy="1450757"/>
          </a:xfrm>
        </p:spPr>
        <p:txBody>
          <a:bodyPr/>
          <a:lstStyle/>
          <a:p>
            <a:pPr algn="ctr"/>
            <a:r>
              <a:rPr lang="nl-NL" dirty="0"/>
              <a:t>SGLT2 </a:t>
            </a:r>
            <a:r>
              <a:rPr lang="nl-NL" dirty="0" err="1"/>
              <a:t>inhibition</a:t>
            </a:r>
            <a:r>
              <a:rPr lang="nl-NL" dirty="0"/>
              <a:t> in </a:t>
            </a:r>
            <a:r>
              <a:rPr lang="nl-NL" dirty="0" err="1"/>
              <a:t>kidney</a:t>
            </a:r>
            <a:r>
              <a:rPr lang="nl-NL" dirty="0"/>
              <a:t> transplant </a:t>
            </a:r>
            <a:r>
              <a:rPr lang="nl-NL" dirty="0" err="1"/>
              <a:t>recipients</a:t>
            </a:r>
            <a:r>
              <a:rPr lang="nl-NL" dirty="0"/>
              <a:t> </a:t>
            </a:r>
            <a:br>
              <a:rPr lang="nl-NL" sz="4400" dirty="0"/>
            </a:br>
            <a:r>
              <a:rPr lang="nl-NL" sz="3600" dirty="0"/>
              <a:t>Limited </a:t>
            </a:r>
            <a:r>
              <a:rPr lang="nl-NL" sz="3600" dirty="0" err="1"/>
              <a:t>experience</a:t>
            </a:r>
            <a:endParaRPr lang="nl-NL" sz="3600" dirty="0"/>
          </a:p>
        </p:txBody>
      </p:sp>
      <p:grpSp>
        <p:nvGrpSpPr>
          <p:cNvPr id="7" name="Groep 6">
            <a:extLst>
              <a:ext uri="{FF2B5EF4-FFF2-40B4-BE49-F238E27FC236}">
                <a16:creationId xmlns:a16="http://schemas.microsoft.com/office/drawing/2014/main" id="{2CA61843-5851-FE9A-EB0E-E2156374C371}"/>
              </a:ext>
            </a:extLst>
          </p:cNvPr>
          <p:cNvGrpSpPr/>
          <p:nvPr/>
        </p:nvGrpSpPr>
        <p:grpSpPr>
          <a:xfrm>
            <a:off x="3270443" y="2109712"/>
            <a:ext cx="5737214" cy="3768968"/>
            <a:chOff x="385003" y="1987792"/>
            <a:chExt cx="5737214" cy="3768968"/>
          </a:xfrm>
        </p:grpSpPr>
        <p:pic>
          <p:nvPicPr>
            <p:cNvPr id="3" name="Afbeelding 2">
              <a:extLst>
                <a:ext uri="{FF2B5EF4-FFF2-40B4-BE49-F238E27FC236}">
                  <a16:creationId xmlns:a16="http://schemas.microsoft.com/office/drawing/2014/main" id="{7B0DEC4F-536D-6188-3386-613E2715FC2F}"/>
                </a:ext>
              </a:extLst>
            </p:cNvPr>
            <p:cNvPicPr>
              <a:picLocks noChangeAspect="1"/>
            </p:cNvPicPr>
            <p:nvPr/>
          </p:nvPicPr>
          <p:blipFill>
            <a:blip r:embed="rId3"/>
            <a:srcRect b="48938"/>
            <a:stretch/>
          </p:blipFill>
          <p:spPr>
            <a:xfrm>
              <a:off x="385003" y="1987792"/>
              <a:ext cx="5737214" cy="3501818"/>
            </a:xfrm>
            <a:prstGeom prst="rect">
              <a:avLst/>
            </a:prstGeom>
          </p:spPr>
        </p:pic>
        <p:pic>
          <p:nvPicPr>
            <p:cNvPr id="6" name="Afbeelding 5">
              <a:extLst>
                <a:ext uri="{FF2B5EF4-FFF2-40B4-BE49-F238E27FC236}">
                  <a16:creationId xmlns:a16="http://schemas.microsoft.com/office/drawing/2014/main" id="{759228FE-2849-FDE8-5980-0B37E0F45CB9}"/>
                </a:ext>
              </a:extLst>
            </p:cNvPr>
            <p:cNvPicPr>
              <a:picLocks noChangeAspect="1"/>
            </p:cNvPicPr>
            <p:nvPr/>
          </p:nvPicPr>
          <p:blipFill>
            <a:blip r:embed="rId3"/>
            <a:srcRect t="96095"/>
            <a:stretch/>
          </p:blipFill>
          <p:spPr>
            <a:xfrm>
              <a:off x="385003" y="5488940"/>
              <a:ext cx="5737214" cy="267820"/>
            </a:xfrm>
            <a:prstGeom prst="rect">
              <a:avLst/>
            </a:prstGeom>
          </p:spPr>
        </p:pic>
      </p:grpSp>
      <p:sp>
        <p:nvSpPr>
          <p:cNvPr id="2" name="Tekstvak 4">
            <a:extLst>
              <a:ext uri="{FF2B5EF4-FFF2-40B4-BE49-F238E27FC236}">
                <a16:creationId xmlns:a16="http://schemas.microsoft.com/office/drawing/2014/main" id="{3042691A-09D6-A6CC-1C9F-652409C72A47}"/>
              </a:ext>
            </a:extLst>
          </p:cNvPr>
          <p:cNvSpPr txBox="1"/>
          <p:nvPr/>
        </p:nvSpPr>
        <p:spPr>
          <a:xfrm>
            <a:off x="42991" y="6422858"/>
            <a:ext cx="8495351" cy="431465"/>
          </a:xfrm>
          <a:prstGeom prst="rect">
            <a:avLst/>
          </a:prstGeom>
          <a:noFill/>
        </p:spPr>
        <p:txBody>
          <a:bodyPr wrap="square" rtlCol="0">
            <a:spAutoFit/>
          </a:bodyPr>
          <a:lstStyle/>
          <a:p>
            <a:pPr>
              <a:lnSpc>
                <a:spcPts val="1300"/>
              </a:lnSpc>
            </a:pPr>
            <a:r>
              <a:rPr lang="nl-NL" sz="1400" dirty="0">
                <a:solidFill>
                  <a:schemeClr val="bg1"/>
                </a:solidFill>
              </a:rPr>
              <a:t>International </a:t>
            </a:r>
            <a:r>
              <a:rPr lang="nl-NL" sz="1400" dirty="0" err="1">
                <a:solidFill>
                  <a:schemeClr val="bg1"/>
                </a:solidFill>
              </a:rPr>
              <a:t>TriNetX</a:t>
            </a:r>
            <a:r>
              <a:rPr lang="nl-NL" sz="1400" dirty="0">
                <a:solidFill>
                  <a:schemeClr val="bg1"/>
                </a:solidFill>
              </a:rPr>
              <a:t> database, </a:t>
            </a:r>
            <a:r>
              <a:rPr lang="nl-NL" sz="1400" dirty="0" err="1">
                <a:solidFill>
                  <a:schemeClr val="bg1"/>
                </a:solidFill>
              </a:rPr>
              <a:t>retrospective</a:t>
            </a:r>
            <a:r>
              <a:rPr lang="nl-NL" sz="1400" dirty="0">
                <a:solidFill>
                  <a:schemeClr val="bg1"/>
                </a:solidFill>
              </a:rPr>
              <a:t> cohort </a:t>
            </a:r>
            <a:r>
              <a:rPr lang="nl-NL" sz="1400" dirty="0" err="1">
                <a:solidFill>
                  <a:schemeClr val="bg1"/>
                </a:solidFill>
              </a:rPr>
              <a:t>study</a:t>
            </a:r>
            <a:r>
              <a:rPr lang="nl-NL" sz="1400" dirty="0">
                <a:solidFill>
                  <a:schemeClr val="bg1"/>
                </a:solidFill>
              </a:rPr>
              <a:t>, </a:t>
            </a:r>
            <a:r>
              <a:rPr lang="nl-NL" sz="1400" dirty="0" err="1">
                <a:solidFill>
                  <a:schemeClr val="bg1"/>
                </a:solidFill>
              </a:rPr>
              <a:t>June</a:t>
            </a:r>
            <a:r>
              <a:rPr lang="nl-NL" sz="1400" dirty="0">
                <a:solidFill>
                  <a:schemeClr val="bg1"/>
                </a:solidFill>
              </a:rPr>
              <a:t> 2015 tot </a:t>
            </a:r>
            <a:r>
              <a:rPr lang="nl-NL" sz="1400" dirty="0" err="1">
                <a:solidFill>
                  <a:schemeClr val="bg1"/>
                </a:solidFill>
              </a:rPr>
              <a:t>June</a:t>
            </a:r>
            <a:r>
              <a:rPr lang="nl-NL" sz="1400" dirty="0">
                <a:solidFill>
                  <a:schemeClr val="bg1"/>
                </a:solidFill>
              </a:rPr>
              <a:t> 2023 </a:t>
            </a:r>
          </a:p>
          <a:p>
            <a:pPr>
              <a:lnSpc>
                <a:spcPts val="1300"/>
              </a:lnSpc>
            </a:pPr>
            <a:r>
              <a:rPr lang="nl-NL" sz="1400" dirty="0">
                <a:solidFill>
                  <a:schemeClr val="bg1"/>
                </a:solidFill>
              </a:rPr>
              <a:t>1.995 SGLT2i users </a:t>
            </a:r>
            <a:r>
              <a:rPr lang="nl-NL" sz="1400" dirty="0" err="1">
                <a:solidFill>
                  <a:schemeClr val="bg1"/>
                </a:solidFill>
              </a:rPr>
              <a:t>and</a:t>
            </a:r>
            <a:r>
              <a:rPr lang="nl-NL" sz="1400" dirty="0">
                <a:solidFill>
                  <a:schemeClr val="bg1"/>
                </a:solidFill>
              </a:rPr>
              <a:t> 26.834 </a:t>
            </a:r>
            <a:r>
              <a:rPr lang="nl-NL" sz="1400" dirty="0" err="1">
                <a:solidFill>
                  <a:schemeClr val="bg1"/>
                </a:solidFill>
              </a:rPr>
              <a:t>controls</a:t>
            </a:r>
            <a:r>
              <a:rPr lang="nl-NL" sz="1400" dirty="0">
                <a:solidFill>
                  <a:schemeClr val="bg1"/>
                </a:solidFill>
              </a:rPr>
              <a:t>, </a:t>
            </a:r>
            <a:r>
              <a:rPr lang="nl-NL" sz="1400" dirty="0" err="1">
                <a:solidFill>
                  <a:schemeClr val="bg1"/>
                </a:solidFill>
              </a:rPr>
              <a:t>all</a:t>
            </a:r>
            <a:r>
              <a:rPr lang="nl-NL" sz="1400" dirty="0">
                <a:solidFill>
                  <a:schemeClr val="bg1"/>
                </a:solidFill>
              </a:rPr>
              <a:t> KTR </a:t>
            </a:r>
            <a:r>
              <a:rPr lang="nl-NL" sz="1400" dirty="0" err="1">
                <a:solidFill>
                  <a:schemeClr val="bg1"/>
                </a:solidFill>
              </a:rPr>
              <a:t>with</a:t>
            </a:r>
            <a:r>
              <a:rPr lang="nl-NL" sz="1400" dirty="0">
                <a:solidFill>
                  <a:schemeClr val="bg1"/>
                </a:solidFill>
              </a:rPr>
              <a:t> diabetes</a:t>
            </a:r>
          </a:p>
        </p:txBody>
      </p:sp>
      <p:sp>
        <p:nvSpPr>
          <p:cNvPr id="5" name="Tekstvak 4">
            <a:extLst>
              <a:ext uri="{FF2B5EF4-FFF2-40B4-BE49-F238E27FC236}">
                <a16:creationId xmlns:a16="http://schemas.microsoft.com/office/drawing/2014/main" id="{77B956FE-024C-CDFF-C28B-FB59573F4623}"/>
              </a:ext>
            </a:extLst>
          </p:cNvPr>
          <p:cNvSpPr txBox="1"/>
          <p:nvPr/>
        </p:nvSpPr>
        <p:spPr>
          <a:xfrm>
            <a:off x="3268365" y="6042456"/>
            <a:ext cx="7179276" cy="276999"/>
          </a:xfrm>
          <a:prstGeom prst="rect">
            <a:avLst/>
          </a:prstGeom>
          <a:noFill/>
        </p:spPr>
        <p:txBody>
          <a:bodyPr wrap="square" rtlCol="0">
            <a:spAutoFit/>
          </a:bodyPr>
          <a:lstStyle/>
          <a:p>
            <a:pPr algn="l"/>
            <a:r>
              <a:rPr lang="nl-NL" sz="1200" dirty="0"/>
              <a:t>*</a:t>
            </a:r>
            <a:r>
              <a:rPr lang="nl-NL" sz="1200" i="1" dirty="0" err="1"/>
              <a:t>Adjusted</a:t>
            </a:r>
            <a:r>
              <a:rPr lang="nl-NL" sz="1200" i="1" dirty="0"/>
              <a:t> </a:t>
            </a:r>
            <a:r>
              <a:rPr lang="nl-NL" sz="1200" i="1" dirty="0" err="1"/>
              <a:t>for</a:t>
            </a:r>
            <a:r>
              <a:rPr lang="nl-NL" sz="1200" i="1" dirty="0"/>
              <a:t> </a:t>
            </a:r>
            <a:r>
              <a:rPr lang="en-US" sz="1200" i="1" u="none" strike="noStrike" baseline="0" dirty="0">
                <a:latin typeface="AdvOTdd63dae3"/>
              </a:rPr>
              <a:t>such as age, sex, race, comorbidities and medication use</a:t>
            </a:r>
            <a:endParaRPr lang="nl-NL" sz="1200" i="1" dirty="0"/>
          </a:p>
        </p:txBody>
      </p:sp>
      <p:sp>
        <p:nvSpPr>
          <p:cNvPr id="8" name="Tekstvak 7">
            <a:extLst>
              <a:ext uri="{FF2B5EF4-FFF2-40B4-BE49-F238E27FC236}">
                <a16:creationId xmlns:a16="http://schemas.microsoft.com/office/drawing/2014/main" id="{46A5308A-1AA6-8BAA-7A92-EBA0FCAFB2FC}"/>
              </a:ext>
            </a:extLst>
          </p:cNvPr>
          <p:cNvSpPr txBox="1"/>
          <p:nvPr/>
        </p:nvSpPr>
        <p:spPr>
          <a:xfrm>
            <a:off x="8754341" y="1989439"/>
            <a:ext cx="266089" cy="369332"/>
          </a:xfrm>
          <a:prstGeom prst="rect">
            <a:avLst/>
          </a:prstGeom>
          <a:noFill/>
        </p:spPr>
        <p:txBody>
          <a:bodyPr wrap="square" rtlCol="0">
            <a:spAutoFit/>
          </a:bodyPr>
          <a:lstStyle/>
          <a:p>
            <a:r>
              <a:rPr lang="nl-NL" dirty="0"/>
              <a:t>*</a:t>
            </a:r>
          </a:p>
        </p:txBody>
      </p:sp>
    </p:spTree>
    <p:extLst>
      <p:ext uri="{BB962C8B-B14F-4D97-AF65-F5344CB8AC3E}">
        <p14:creationId xmlns:p14="http://schemas.microsoft.com/office/powerpoint/2010/main" val="306131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7EF7B-4519-1ABE-2A4B-D4250450AA6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DB4AA84-606C-58D1-BD22-4EAE3CFE16E1}"/>
              </a:ext>
            </a:extLst>
          </p:cNvPr>
          <p:cNvSpPr>
            <a:spLocks noGrp="1"/>
          </p:cNvSpPr>
          <p:nvPr>
            <p:ph type="title"/>
          </p:nvPr>
        </p:nvSpPr>
        <p:spPr>
          <a:xfrm>
            <a:off x="1066800" y="263633"/>
            <a:ext cx="10058400" cy="1450757"/>
          </a:xfrm>
        </p:spPr>
        <p:txBody>
          <a:bodyPr>
            <a:normAutofit/>
          </a:bodyPr>
          <a:lstStyle/>
          <a:p>
            <a:r>
              <a:rPr lang="nl-NL" dirty="0"/>
              <a:t>The </a:t>
            </a:r>
            <a:r>
              <a:rPr lang="nl-NL" dirty="0" err="1"/>
              <a:t>Renal</a:t>
            </a:r>
            <a:r>
              <a:rPr lang="nl-NL" dirty="0"/>
              <a:t> </a:t>
            </a:r>
            <a:r>
              <a:rPr lang="nl-NL" dirty="0" err="1"/>
              <a:t>Lifecycle</a:t>
            </a:r>
            <a:r>
              <a:rPr lang="nl-NL" dirty="0"/>
              <a:t> trial</a:t>
            </a:r>
            <a:br>
              <a:rPr lang="nl-NL" dirty="0"/>
            </a:br>
            <a:r>
              <a:rPr lang="nl-NL" sz="3600" dirty="0"/>
              <a:t>An Investigator </a:t>
            </a:r>
            <a:r>
              <a:rPr lang="nl-NL" sz="3600" dirty="0" err="1"/>
              <a:t>Initiated</a:t>
            </a:r>
            <a:r>
              <a:rPr lang="nl-NL" sz="3600" dirty="0"/>
              <a:t> </a:t>
            </a:r>
            <a:r>
              <a:rPr lang="nl-NL" sz="3600" dirty="0" err="1"/>
              <a:t>Study</a:t>
            </a:r>
            <a:endParaRPr lang="nl-NL" sz="3600" dirty="0"/>
          </a:p>
        </p:txBody>
      </p:sp>
      <p:graphicFrame>
        <p:nvGraphicFramePr>
          <p:cNvPr id="3" name="Tijdelijke aanduiding voor inhoud 13">
            <a:extLst>
              <a:ext uri="{FF2B5EF4-FFF2-40B4-BE49-F238E27FC236}">
                <a16:creationId xmlns:a16="http://schemas.microsoft.com/office/drawing/2014/main" id="{968CD63F-5098-F01F-5EC5-18ED0FA61383}"/>
              </a:ext>
            </a:extLst>
          </p:cNvPr>
          <p:cNvGraphicFramePr>
            <a:graphicFrameLocks noGrp="1"/>
          </p:cNvGraphicFramePr>
          <p:nvPr>
            <p:ph idx="1"/>
            <p:extLst>
              <p:ext uri="{D42A27DB-BD31-4B8C-83A1-F6EECF244321}">
                <p14:modId xmlns:p14="http://schemas.microsoft.com/office/powerpoint/2010/main" val="2613496203"/>
              </p:ext>
            </p:extLst>
          </p:nvPr>
        </p:nvGraphicFramePr>
        <p:xfrm>
          <a:off x="1083315" y="2036763"/>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al 4" descr="Geslacht met effen opvulling">
            <a:extLst>
              <a:ext uri="{FF2B5EF4-FFF2-40B4-BE49-F238E27FC236}">
                <a16:creationId xmlns:a16="http://schemas.microsoft.com/office/drawing/2014/main" id="{7FAB1B68-514A-7727-7FD2-389A58978ACA}"/>
              </a:ext>
            </a:extLst>
          </p:cNvPr>
          <p:cNvSpPr/>
          <p:nvPr/>
        </p:nvSpPr>
        <p:spPr>
          <a:xfrm>
            <a:off x="2355432" y="2039566"/>
            <a:ext cx="1747303" cy="1747303"/>
          </a:xfrm>
          <a:prstGeom prst="ellipse">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nl-NL"/>
          </a:p>
        </p:txBody>
      </p:sp>
      <p:pic>
        <p:nvPicPr>
          <p:cNvPr id="5" name="Afbeelding 4">
            <a:extLst>
              <a:ext uri="{FF2B5EF4-FFF2-40B4-BE49-F238E27FC236}">
                <a16:creationId xmlns:a16="http://schemas.microsoft.com/office/drawing/2014/main" id="{C6193320-8906-1B82-FC51-4661ADF4E328}"/>
              </a:ext>
            </a:extLst>
          </p:cNvPr>
          <p:cNvPicPr>
            <a:picLocks noChangeAspect="1"/>
          </p:cNvPicPr>
          <p:nvPr/>
        </p:nvPicPr>
        <p:blipFill>
          <a:blip r:embed="rId10"/>
          <a:stretch>
            <a:fillRect/>
          </a:stretch>
        </p:blipFill>
        <p:spPr>
          <a:xfrm>
            <a:off x="10033325" y="297870"/>
            <a:ext cx="1912125" cy="1161616"/>
          </a:xfrm>
          <a:prstGeom prst="rect">
            <a:avLst/>
          </a:prstGeom>
        </p:spPr>
      </p:pic>
      <p:sp>
        <p:nvSpPr>
          <p:cNvPr id="6" name="Tekstvak 59">
            <a:extLst>
              <a:ext uri="{FF2B5EF4-FFF2-40B4-BE49-F238E27FC236}">
                <a16:creationId xmlns:a16="http://schemas.microsoft.com/office/drawing/2014/main" id="{7840192C-CC5B-92AD-C702-DEDAD3E48E3C}"/>
              </a:ext>
            </a:extLst>
          </p:cNvPr>
          <p:cNvSpPr txBox="1"/>
          <p:nvPr/>
        </p:nvSpPr>
        <p:spPr>
          <a:xfrm>
            <a:off x="7107383" y="6470011"/>
            <a:ext cx="5004968" cy="307777"/>
          </a:xfrm>
          <a:prstGeom prst="rect">
            <a:avLst/>
          </a:prstGeom>
          <a:noFill/>
        </p:spPr>
        <p:txBody>
          <a:bodyPr wrap="square" rtlCol="0">
            <a:spAutoFit/>
          </a:bodyPr>
          <a:lstStyle/>
          <a:p>
            <a:pPr algn="r"/>
            <a:r>
              <a:rPr lang="nl-NL" sz="1400" dirty="0">
                <a:solidFill>
                  <a:schemeClr val="bg1"/>
                </a:solidFill>
              </a:rPr>
              <a:t>ClinicalTrials.gov </a:t>
            </a:r>
            <a:r>
              <a:rPr lang="nl-NL" sz="1400" i="1" dirty="0">
                <a:solidFill>
                  <a:schemeClr val="bg1"/>
                </a:solidFill>
              </a:rPr>
              <a:t>NCT05374291</a:t>
            </a:r>
          </a:p>
        </p:txBody>
      </p:sp>
      <p:sp>
        <p:nvSpPr>
          <p:cNvPr id="8" name="Tekstvak 4">
            <a:extLst>
              <a:ext uri="{FF2B5EF4-FFF2-40B4-BE49-F238E27FC236}">
                <a16:creationId xmlns:a16="http://schemas.microsoft.com/office/drawing/2014/main" id="{5E51E081-C938-91C5-5693-C669ABE5077B}"/>
              </a:ext>
            </a:extLst>
          </p:cNvPr>
          <p:cNvSpPr txBox="1"/>
          <p:nvPr/>
        </p:nvSpPr>
        <p:spPr>
          <a:xfrm>
            <a:off x="67990" y="6483702"/>
            <a:ext cx="772702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RCT, double-blind, placebo </a:t>
            </a:r>
            <a:r>
              <a:rPr kumimoji="0" lang="nl-NL" sz="1400" b="0" i="0" u="none" strike="noStrike" kern="1200" cap="none" spc="0" normalizeH="0" baseline="0" noProof="0" dirty="0" err="1">
                <a:ln>
                  <a:noFill/>
                </a:ln>
                <a:solidFill>
                  <a:prstClr val="white"/>
                </a:solidFill>
                <a:effectLst/>
                <a:uLnTx/>
                <a:uFillTx/>
                <a:latin typeface="Calibri" panose="020F0502020204030204"/>
                <a:ea typeface="+mn-ea"/>
                <a:cs typeface="+mn-cs"/>
              </a:rPr>
              <a:t>vs</a:t>
            </a: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 dapagliflozin 10 mg, in 1500-2000 </a:t>
            </a:r>
            <a:r>
              <a:rPr kumimoji="0" lang="nl-NL" sz="1400" b="0" i="0" u="none" strike="noStrike" kern="1200" cap="none" spc="0" normalizeH="0" baseline="0" noProof="0" dirty="0" err="1">
                <a:ln>
                  <a:noFill/>
                </a:ln>
                <a:solidFill>
                  <a:prstClr val="white"/>
                </a:solidFill>
                <a:effectLst/>
                <a:uLnTx/>
                <a:uFillTx/>
                <a:latin typeface="Calibri" panose="020F0502020204030204"/>
                <a:ea typeface="+mn-ea"/>
                <a:cs typeface="+mn-cs"/>
              </a:rPr>
              <a:t>patients</a:t>
            </a: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l-NL" sz="1400" b="0" i="0" u="none" strike="noStrike" kern="1200" cap="none" spc="0" normalizeH="0" baseline="0" noProof="0" dirty="0" err="1">
                <a:ln>
                  <a:noFill/>
                </a:ln>
                <a:solidFill>
                  <a:prstClr val="white"/>
                </a:solidFill>
                <a:effectLst/>
                <a:uLnTx/>
                <a:uFillTx/>
                <a:latin typeface="Calibri" panose="020F0502020204030204"/>
                <a:ea typeface="+mn-ea"/>
                <a:cs typeface="+mn-cs"/>
              </a:rPr>
              <a:t>with</a:t>
            </a: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 severe CKD </a:t>
            </a:r>
          </a:p>
        </p:txBody>
      </p:sp>
    </p:spTree>
    <p:extLst>
      <p:ext uri="{BB962C8B-B14F-4D97-AF65-F5344CB8AC3E}">
        <p14:creationId xmlns:p14="http://schemas.microsoft.com/office/powerpoint/2010/main" val="106525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F66C10-D59C-79C1-3562-8A0A7675A601}"/>
              </a:ext>
            </a:extLst>
          </p:cNvPr>
          <p:cNvSpPr>
            <a:spLocks noGrp="1"/>
          </p:cNvSpPr>
          <p:nvPr>
            <p:ph type="title"/>
          </p:nvPr>
        </p:nvSpPr>
        <p:spPr>
          <a:xfrm>
            <a:off x="1066800" y="263633"/>
            <a:ext cx="8966525" cy="1450757"/>
          </a:xfrm>
        </p:spPr>
        <p:txBody>
          <a:bodyPr>
            <a:normAutofit/>
          </a:bodyPr>
          <a:lstStyle/>
          <a:p>
            <a:r>
              <a:rPr lang="nl-NL" dirty="0" err="1"/>
              <a:t>Inclusion</a:t>
            </a:r>
            <a:r>
              <a:rPr lang="nl-NL" dirty="0"/>
              <a:t> overall en per country</a:t>
            </a:r>
            <a:br>
              <a:rPr lang="nl-NL" dirty="0"/>
            </a:br>
            <a:r>
              <a:rPr lang="nl-NL" sz="3600" dirty="0"/>
              <a:t>Per 21 Nov 2025 </a:t>
            </a:r>
          </a:p>
        </p:txBody>
      </p:sp>
      <p:pic>
        <p:nvPicPr>
          <p:cNvPr id="5" name="Afbeelding 4">
            <a:extLst>
              <a:ext uri="{FF2B5EF4-FFF2-40B4-BE49-F238E27FC236}">
                <a16:creationId xmlns:a16="http://schemas.microsoft.com/office/drawing/2014/main" id="{4736EAF8-D62B-EC63-E84F-80F9DF613671}"/>
              </a:ext>
            </a:extLst>
          </p:cNvPr>
          <p:cNvPicPr>
            <a:picLocks noChangeAspect="1"/>
          </p:cNvPicPr>
          <p:nvPr/>
        </p:nvPicPr>
        <p:blipFill>
          <a:blip r:embed="rId3"/>
          <a:stretch>
            <a:fillRect/>
          </a:stretch>
        </p:blipFill>
        <p:spPr>
          <a:xfrm>
            <a:off x="10033325" y="297870"/>
            <a:ext cx="1912125" cy="1161616"/>
          </a:xfrm>
          <a:prstGeom prst="rect">
            <a:avLst/>
          </a:prstGeom>
        </p:spPr>
      </p:pic>
      <p:sp>
        <p:nvSpPr>
          <p:cNvPr id="7" name="Tekstvak 4">
            <a:extLst>
              <a:ext uri="{FF2B5EF4-FFF2-40B4-BE49-F238E27FC236}">
                <a16:creationId xmlns:a16="http://schemas.microsoft.com/office/drawing/2014/main" id="{C3602B72-F358-ACDE-C074-58B4E06012E0}"/>
              </a:ext>
            </a:extLst>
          </p:cNvPr>
          <p:cNvSpPr txBox="1"/>
          <p:nvPr/>
        </p:nvSpPr>
        <p:spPr>
          <a:xfrm>
            <a:off x="67990" y="6483702"/>
            <a:ext cx="772702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RCT, double-blind, placebo </a:t>
            </a:r>
            <a:r>
              <a:rPr kumimoji="0" lang="nl-NL" sz="1400" b="0" i="0" u="none" strike="noStrike" kern="1200" cap="none" spc="0" normalizeH="0" baseline="0" noProof="0" err="1">
                <a:ln>
                  <a:noFill/>
                </a:ln>
                <a:solidFill>
                  <a:prstClr val="white"/>
                </a:solidFill>
                <a:effectLst/>
                <a:uLnTx/>
                <a:uFillTx/>
                <a:latin typeface="Calibri" panose="020F0502020204030204"/>
                <a:ea typeface="+mn-ea"/>
                <a:cs typeface="+mn-cs"/>
              </a:rPr>
              <a:t>vs</a:t>
            </a: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 dapagliflozin 10 mg, in 1500-2000 </a:t>
            </a:r>
            <a:r>
              <a:rPr kumimoji="0" lang="nl-NL" sz="1400" b="0" i="0" u="none" strike="noStrike" kern="1200" cap="none" spc="0" normalizeH="0" baseline="0" noProof="0" err="1">
                <a:ln>
                  <a:noFill/>
                </a:ln>
                <a:solidFill>
                  <a:prstClr val="white"/>
                </a:solidFill>
                <a:effectLst/>
                <a:uLnTx/>
                <a:uFillTx/>
                <a:latin typeface="Calibri" panose="020F0502020204030204"/>
                <a:ea typeface="+mn-ea"/>
                <a:cs typeface="+mn-cs"/>
              </a:rPr>
              <a:t>patients</a:t>
            </a: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nl-NL" sz="1400" b="0" i="0" u="none" strike="noStrike" kern="1200" cap="none" spc="0" normalizeH="0" baseline="0" noProof="0" err="1">
                <a:ln>
                  <a:noFill/>
                </a:ln>
                <a:solidFill>
                  <a:prstClr val="white"/>
                </a:solidFill>
                <a:effectLst/>
                <a:uLnTx/>
                <a:uFillTx/>
                <a:latin typeface="Calibri" panose="020F0502020204030204"/>
                <a:ea typeface="+mn-ea"/>
                <a:cs typeface="+mn-cs"/>
              </a:rPr>
              <a:t>with</a:t>
            </a: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 severe CKD </a:t>
            </a:r>
          </a:p>
        </p:txBody>
      </p:sp>
      <p:sp>
        <p:nvSpPr>
          <p:cNvPr id="6" name="Tekstvak 59">
            <a:extLst>
              <a:ext uri="{FF2B5EF4-FFF2-40B4-BE49-F238E27FC236}">
                <a16:creationId xmlns:a16="http://schemas.microsoft.com/office/drawing/2014/main" id="{9C526B39-A683-518C-AAED-C5D24CB3BC76}"/>
              </a:ext>
            </a:extLst>
          </p:cNvPr>
          <p:cNvSpPr txBox="1"/>
          <p:nvPr/>
        </p:nvSpPr>
        <p:spPr>
          <a:xfrm>
            <a:off x="7107383" y="6470011"/>
            <a:ext cx="500496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ClinicalTrials.gov </a:t>
            </a:r>
            <a:r>
              <a:rPr kumimoji="0" lang="nl-NL" sz="1400" b="0" i="1" u="none" strike="noStrike" kern="1200" cap="none" spc="0" normalizeH="0" baseline="0" noProof="0">
                <a:ln>
                  <a:noFill/>
                </a:ln>
                <a:solidFill>
                  <a:prstClr val="white"/>
                </a:solidFill>
                <a:effectLst/>
                <a:uLnTx/>
                <a:uFillTx/>
                <a:latin typeface="Calibri" panose="020F0502020204030204"/>
                <a:ea typeface="+mn-ea"/>
                <a:cs typeface="+mn-cs"/>
              </a:rPr>
              <a:t>NCT05374291</a:t>
            </a:r>
          </a:p>
        </p:txBody>
      </p:sp>
      <p:sp>
        <p:nvSpPr>
          <p:cNvPr id="17" name="Tekstvak 16">
            <a:extLst>
              <a:ext uri="{FF2B5EF4-FFF2-40B4-BE49-F238E27FC236}">
                <a16:creationId xmlns:a16="http://schemas.microsoft.com/office/drawing/2014/main" id="{5E6685CC-2189-74A2-4A20-FB8AC442B740}"/>
              </a:ext>
            </a:extLst>
          </p:cNvPr>
          <p:cNvSpPr txBox="1"/>
          <p:nvPr/>
        </p:nvSpPr>
        <p:spPr>
          <a:xfrm>
            <a:off x="7716104" y="4933426"/>
            <a:ext cx="6766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1</a:t>
            </a:r>
          </a:p>
        </p:txBody>
      </p:sp>
      <p:pic>
        <p:nvPicPr>
          <p:cNvPr id="3" name="Picture 2">
            <a:extLst>
              <a:ext uri="{FF2B5EF4-FFF2-40B4-BE49-F238E27FC236}">
                <a16:creationId xmlns:a16="http://schemas.microsoft.com/office/drawing/2014/main" id="{BAFB256C-E9F1-F065-C5B6-3BB094E03D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290"/>
          <a:stretch>
            <a:fillRect/>
          </a:stretch>
        </p:blipFill>
        <p:spPr bwMode="auto">
          <a:xfrm>
            <a:off x="1482019" y="2288588"/>
            <a:ext cx="6312994"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vak 3">
            <a:extLst>
              <a:ext uri="{FF2B5EF4-FFF2-40B4-BE49-F238E27FC236}">
                <a16:creationId xmlns:a16="http://schemas.microsoft.com/office/drawing/2014/main" id="{16A075C6-7C05-F031-8610-15CE6960259E}"/>
              </a:ext>
            </a:extLst>
          </p:cNvPr>
          <p:cNvSpPr txBox="1"/>
          <p:nvPr/>
        </p:nvSpPr>
        <p:spPr>
          <a:xfrm>
            <a:off x="7722891" y="2717161"/>
            <a:ext cx="6766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1505</a:t>
            </a:r>
          </a:p>
        </p:txBody>
      </p:sp>
      <p:sp>
        <p:nvSpPr>
          <p:cNvPr id="8" name="Tekstvak 7">
            <a:extLst>
              <a:ext uri="{FF2B5EF4-FFF2-40B4-BE49-F238E27FC236}">
                <a16:creationId xmlns:a16="http://schemas.microsoft.com/office/drawing/2014/main" id="{7F0C7F5E-6AA5-9CBC-737E-B5B0FF780C29}"/>
              </a:ext>
            </a:extLst>
          </p:cNvPr>
          <p:cNvSpPr txBox="1"/>
          <p:nvPr/>
        </p:nvSpPr>
        <p:spPr>
          <a:xfrm>
            <a:off x="7767334" y="3515066"/>
            <a:ext cx="6766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935</a:t>
            </a:r>
          </a:p>
        </p:txBody>
      </p:sp>
      <p:sp>
        <p:nvSpPr>
          <p:cNvPr id="9" name="Tekstvak 8">
            <a:extLst>
              <a:ext uri="{FF2B5EF4-FFF2-40B4-BE49-F238E27FC236}">
                <a16:creationId xmlns:a16="http://schemas.microsoft.com/office/drawing/2014/main" id="{7E14B1FF-81DF-39B3-10C8-70A90DB96B05}"/>
              </a:ext>
            </a:extLst>
          </p:cNvPr>
          <p:cNvSpPr txBox="1"/>
          <p:nvPr/>
        </p:nvSpPr>
        <p:spPr>
          <a:xfrm>
            <a:off x="7722891" y="4265311"/>
            <a:ext cx="6766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285</a:t>
            </a:r>
          </a:p>
        </p:txBody>
      </p:sp>
      <p:sp>
        <p:nvSpPr>
          <p:cNvPr id="10" name="Tekstvak 9">
            <a:extLst>
              <a:ext uri="{FF2B5EF4-FFF2-40B4-BE49-F238E27FC236}">
                <a16:creationId xmlns:a16="http://schemas.microsoft.com/office/drawing/2014/main" id="{546E1335-E9C0-40CC-E2CD-C5BFB7EBBFBD}"/>
              </a:ext>
            </a:extLst>
          </p:cNvPr>
          <p:cNvSpPr txBox="1"/>
          <p:nvPr/>
        </p:nvSpPr>
        <p:spPr>
          <a:xfrm>
            <a:off x="7722891" y="4540948"/>
            <a:ext cx="6766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243</a:t>
            </a:r>
          </a:p>
        </p:txBody>
      </p:sp>
      <p:sp>
        <p:nvSpPr>
          <p:cNvPr id="13" name="Tekstvak 12">
            <a:extLst>
              <a:ext uri="{FF2B5EF4-FFF2-40B4-BE49-F238E27FC236}">
                <a16:creationId xmlns:a16="http://schemas.microsoft.com/office/drawing/2014/main" id="{72B4C48D-1C70-BB71-4186-3741307707FD}"/>
              </a:ext>
            </a:extLst>
          </p:cNvPr>
          <p:cNvSpPr txBox="1"/>
          <p:nvPr/>
        </p:nvSpPr>
        <p:spPr>
          <a:xfrm>
            <a:off x="7722891" y="4735069"/>
            <a:ext cx="6766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35</a:t>
            </a:r>
          </a:p>
        </p:txBody>
      </p:sp>
    </p:spTree>
    <p:extLst>
      <p:ext uri="{BB962C8B-B14F-4D97-AF65-F5344CB8AC3E}">
        <p14:creationId xmlns:p14="http://schemas.microsoft.com/office/powerpoint/2010/main" val="394626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F66C10-D59C-79C1-3562-8A0A7675A601}"/>
              </a:ext>
            </a:extLst>
          </p:cNvPr>
          <p:cNvSpPr>
            <a:spLocks noGrp="1"/>
          </p:cNvSpPr>
          <p:nvPr>
            <p:ph type="title"/>
          </p:nvPr>
        </p:nvSpPr>
        <p:spPr>
          <a:xfrm>
            <a:off x="1066800" y="263633"/>
            <a:ext cx="8966525" cy="1450757"/>
          </a:xfrm>
        </p:spPr>
        <p:txBody>
          <a:bodyPr>
            <a:normAutofit/>
          </a:bodyPr>
          <a:lstStyle/>
          <a:p>
            <a:r>
              <a:rPr lang="nl-NL" dirty="0" err="1"/>
              <a:t>Inclusion</a:t>
            </a:r>
            <a:r>
              <a:rPr lang="nl-NL" dirty="0"/>
              <a:t> per </a:t>
            </a:r>
            <a:r>
              <a:rPr lang="nl-NL" dirty="0" err="1"/>
              <a:t>month</a:t>
            </a:r>
            <a:r>
              <a:rPr lang="nl-NL" dirty="0"/>
              <a:t> </a:t>
            </a:r>
            <a:r>
              <a:rPr lang="nl-NL" dirty="0" err="1"/>
              <a:t>and</a:t>
            </a:r>
            <a:r>
              <a:rPr lang="nl-NL" dirty="0"/>
              <a:t> country</a:t>
            </a:r>
            <a:br>
              <a:rPr lang="nl-NL" dirty="0"/>
            </a:br>
            <a:r>
              <a:rPr lang="nl-NL" sz="3600" dirty="0"/>
              <a:t>Per 21 Nov 2025</a:t>
            </a:r>
          </a:p>
        </p:txBody>
      </p:sp>
      <p:pic>
        <p:nvPicPr>
          <p:cNvPr id="5" name="Afbeelding 4">
            <a:extLst>
              <a:ext uri="{FF2B5EF4-FFF2-40B4-BE49-F238E27FC236}">
                <a16:creationId xmlns:a16="http://schemas.microsoft.com/office/drawing/2014/main" id="{4736EAF8-D62B-EC63-E84F-80F9DF613671}"/>
              </a:ext>
            </a:extLst>
          </p:cNvPr>
          <p:cNvPicPr>
            <a:picLocks noChangeAspect="1"/>
          </p:cNvPicPr>
          <p:nvPr/>
        </p:nvPicPr>
        <p:blipFill>
          <a:blip r:embed="rId3"/>
          <a:stretch>
            <a:fillRect/>
          </a:stretch>
        </p:blipFill>
        <p:spPr>
          <a:xfrm>
            <a:off x="10033325" y="297870"/>
            <a:ext cx="1912125" cy="1161616"/>
          </a:xfrm>
          <a:prstGeom prst="rect">
            <a:avLst/>
          </a:prstGeom>
        </p:spPr>
      </p:pic>
      <p:sp>
        <p:nvSpPr>
          <p:cNvPr id="7" name="Tekstvak 4">
            <a:extLst>
              <a:ext uri="{FF2B5EF4-FFF2-40B4-BE49-F238E27FC236}">
                <a16:creationId xmlns:a16="http://schemas.microsoft.com/office/drawing/2014/main" id="{C3602B72-F358-ACDE-C074-58B4E06012E0}"/>
              </a:ext>
            </a:extLst>
          </p:cNvPr>
          <p:cNvSpPr txBox="1"/>
          <p:nvPr/>
        </p:nvSpPr>
        <p:spPr>
          <a:xfrm>
            <a:off x="67990" y="6483702"/>
            <a:ext cx="772702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RCT, double-blind, placebo </a:t>
            </a:r>
            <a:r>
              <a:rPr kumimoji="0" lang="nl-NL" sz="1400" b="0" i="0" u="none" strike="noStrike" kern="1200" cap="none" spc="0" normalizeH="0" baseline="0" noProof="0" err="1">
                <a:ln>
                  <a:noFill/>
                </a:ln>
                <a:solidFill>
                  <a:prstClr val="white"/>
                </a:solidFill>
                <a:effectLst/>
                <a:uLnTx/>
                <a:uFillTx/>
                <a:latin typeface="Calibri" panose="020F0502020204030204"/>
                <a:ea typeface="+mn-ea"/>
                <a:cs typeface="+mn-cs"/>
              </a:rPr>
              <a:t>vs</a:t>
            </a: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 dapagliflozin 10 mg, in 1500-2000 </a:t>
            </a:r>
            <a:r>
              <a:rPr kumimoji="0" lang="nl-NL" sz="1400" b="0" i="0" u="none" strike="noStrike" kern="1200" cap="none" spc="0" normalizeH="0" baseline="0" noProof="0" err="1">
                <a:ln>
                  <a:noFill/>
                </a:ln>
                <a:solidFill>
                  <a:prstClr val="white"/>
                </a:solidFill>
                <a:effectLst/>
                <a:uLnTx/>
                <a:uFillTx/>
                <a:latin typeface="Calibri" panose="020F0502020204030204"/>
                <a:ea typeface="+mn-ea"/>
                <a:cs typeface="+mn-cs"/>
              </a:rPr>
              <a:t>patients</a:t>
            </a: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nl-NL" sz="1400" b="0" i="0" u="none" strike="noStrike" kern="1200" cap="none" spc="0" normalizeH="0" baseline="0" noProof="0" err="1">
                <a:ln>
                  <a:noFill/>
                </a:ln>
                <a:solidFill>
                  <a:prstClr val="white"/>
                </a:solidFill>
                <a:effectLst/>
                <a:uLnTx/>
                <a:uFillTx/>
                <a:latin typeface="Calibri" panose="020F0502020204030204"/>
                <a:ea typeface="+mn-ea"/>
                <a:cs typeface="+mn-cs"/>
              </a:rPr>
              <a:t>with</a:t>
            </a: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 severe CKD </a:t>
            </a:r>
          </a:p>
        </p:txBody>
      </p:sp>
      <p:sp>
        <p:nvSpPr>
          <p:cNvPr id="4" name="Tekstvak 59">
            <a:extLst>
              <a:ext uri="{FF2B5EF4-FFF2-40B4-BE49-F238E27FC236}">
                <a16:creationId xmlns:a16="http://schemas.microsoft.com/office/drawing/2014/main" id="{9A057387-5EF5-B20E-B60A-DB7C1613D8B8}"/>
              </a:ext>
            </a:extLst>
          </p:cNvPr>
          <p:cNvSpPr txBox="1"/>
          <p:nvPr/>
        </p:nvSpPr>
        <p:spPr>
          <a:xfrm>
            <a:off x="7107383" y="6470011"/>
            <a:ext cx="500496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ClinicalTrials.gov </a:t>
            </a:r>
            <a:r>
              <a:rPr kumimoji="0" lang="nl-NL" sz="1400" b="0" i="1" u="none" strike="noStrike" kern="1200" cap="none" spc="0" normalizeH="0" baseline="0" noProof="0">
                <a:ln>
                  <a:noFill/>
                </a:ln>
                <a:solidFill>
                  <a:prstClr val="white"/>
                </a:solidFill>
                <a:effectLst/>
                <a:uLnTx/>
                <a:uFillTx/>
                <a:latin typeface="Calibri" panose="020F0502020204030204"/>
                <a:ea typeface="+mn-ea"/>
                <a:cs typeface="+mn-cs"/>
              </a:rPr>
              <a:t>NCT05374291</a:t>
            </a:r>
          </a:p>
        </p:txBody>
      </p:sp>
      <p:grpSp>
        <p:nvGrpSpPr>
          <p:cNvPr id="8" name="Groep 7">
            <a:extLst>
              <a:ext uri="{FF2B5EF4-FFF2-40B4-BE49-F238E27FC236}">
                <a16:creationId xmlns:a16="http://schemas.microsoft.com/office/drawing/2014/main" id="{C6D64F81-2F5E-5C02-36E8-D5F4ABD9C41B}"/>
              </a:ext>
            </a:extLst>
          </p:cNvPr>
          <p:cNvGrpSpPr/>
          <p:nvPr/>
        </p:nvGrpSpPr>
        <p:grpSpPr>
          <a:xfrm>
            <a:off x="3028405" y="2387130"/>
            <a:ext cx="7401724" cy="3410141"/>
            <a:chOff x="3028405" y="2387130"/>
            <a:chExt cx="7401724" cy="3410141"/>
          </a:xfrm>
        </p:grpSpPr>
        <p:pic>
          <p:nvPicPr>
            <p:cNvPr id="3" name="Picture 2">
              <a:extLst>
                <a:ext uri="{FF2B5EF4-FFF2-40B4-BE49-F238E27FC236}">
                  <a16:creationId xmlns:a16="http://schemas.microsoft.com/office/drawing/2014/main" id="{70F3DE1D-EAE2-2B68-7BEC-0B49AFC162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01" t="19000"/>
            <a:stretch>
              <a:fillRect/>
            </a:stretch>
          </p:blipFill>
          <p:spPr bwMode="auto">
            <a:xfrm>
              <a:off x="3028405" y="2387130"/>
              <a:ext cx="7401724" cy="341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a:extLst>
                <a:ext uri="{FF2B5EF4-FFF2-40B4-BE49-F238E27FC236}">
                  <a16:creationId xmlns:a16="http://schemas.microsoft.com/office/drawing/2014/main" id="{B87C72D0-31C2-4E5F-3CE9-483922F24D95}"/>
                </a:ext>
              </a:extLst>
            </p:cNvPr>
            <p:cNvSpPr/>
            <p:nvPr/>
          </p:nvSpPr>
          <p:spPr>
            <a:xfrm>
              <a:off x="8989986" y="4313111"/>
              <a:ext cx="173609" cy="640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endParaRPr lang="nl-NL" dirty="0"/>
            </a:p>
          </p:txBody>
        </p:sp>
      </p:grpSp>
    </p:spTree>
    <p:extLst>
      <p:ext uri="{BB962C8B-B14F-4D97-AF65-F5344CB8AC3E}">
        <p14:creationId xmlns:p14="http://schemas.microsoft.com/office/powerpoint/2010/main" val="275659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fiek 4">
            <a:extLst>
              <a:ext uri="{FF2B5EF4-FFF2-40B4-BE49-F238E27FC236}">
                <a16:creationId xmlns:a16="http://schemas.microsoft.com/office/drawing/2014/main" id="{227F67A9-6686-CC3D-4647-D36ED45C874C}"/>
              </a:ext>
            </a:extLst>
          </p:cNvPr>
          <p:cNvGraphicFramePr>
            <a:graphicFrameLocks/>
          </p:cNvGraphicFramePr>
          <p:nvPr>
            <p:extLst>
              <p:ext uri="{D42A27DB-BD31-4B8C-83A1-F6EECF244321}">
                <p14:modId xmlns:p14="http://schemas.microsoft.com/office/powerpoint/2010/main" val="1748526583"/>
              </p:ext>
            </p:extLst>
          </p:nvPr>
        </p:nvGraphicFramePr>
        <p:xfrm>
          <a:off x="2607771" y="1906561"/>
          <a:ext cx="6791784" cy="4357588"/>
        </p:xfrm>
        <a:graphic>
          <a:graphicData uri="http://schemas.openxmlformats.org/drawingml/2006/chart">
            <c:chart xmlns:c="http://schemas.openxmlformats.org/drawingml/2006/chart" xmlns:r="http://schemas.openxmlformats.org/officeDocument/2006/relationships" r:id="rId3"/>
          </a:graphicData>
        </a:graphic>
      </p:graphicFrame>
      <p:sp>
        <p:nvSpPr>
          <p:cNvPr id="6" name="Titel 1">
            <a:extLst>
              <a:ext uri="{FF2B5EF4-FFF2-40B4-BE49-F238E27FC236}">
                <a16:creationId xmlns:a16="http://schemas.microsoft.com/office/drawing/2014/main" id="{D1FE88D1-26B9-7359-8946-6B0DD0F56C11}"/>
              </a:ext>
            </a:extLst>
          </p:cNvPr>
          <p:cNvSpPr>
            <a:spLocks noGrp="1"/>
          </p:cNvSpPr>
          <p:nvPr>
            <p:ph type="title"/>
          </p:nvPr>
        </p:nvSpPr>
        <p:spPr>
          <a:xfrm>
            <a:off x="1066800" y="263633"/>
            <a:ext cx="8966525" cy="1450757"/>
          </a:xfrm>
        </p:spPr>
        <p:txBody>
          <a:bodyPr>
            <a:normAutofit/>
          </a:bodyPr>
          <a:lstStyle/>
          <a:p>
            <a:r>
              <a:rPr lang="nl-NL" dirty="0" err="1"/>
              <a:t>Inclusion</a:t>
            </a:r>
            <a:r>
              <a:rPr lang="nl-NL" dirty="0"/>
              <a:t> per </a:t>
            </a:r>
            <a:r>
              <a:rPr lang="nl-NL" dirty="0" err="1"/>
              <a:t>subgroup</a:t>
            </a:r>
            <a:br>
              <a:rPr lang="nl-NL" dirty="0"/>
            </a:br>
            <a:r>
              <a:rPr lang="nl-NL" sz="3600" dirty="0"/>
              <a:t>Per 21 Nov 2025</a:t>
            </a:r>
          </a:p>
        </p:txBody>
      </p:sp>
      <p:pic>
        <p:nvPicPr>
          <p:cNvPr id="7" name="Afbeelding 6">
            <a:extLst>
              <a:ext uri="{FF2B5EF4-FFF2-40B4-BE49-F238E27FC236}">
                <a16:creationId xmlns:a16="http://schemas.microsoft.com/office/drawing/2014/main" id="{FE25877E-6E10-6CAA-E0B1-3793B1B2DB18}"/>
              </a:ext>
            </a:extLst>
          </p:cNvPr>
          <p:cNvPicPr>
            <a:picLocks noChangeAspect="1"/>
          </p:cNvPicPr>
          <p:nvPr/>
        </p:nvPicPr>
        <p:blipFill>
          <a:blip r:embed="rId4"/>
          <a:stretch>
            <a:fillRect/>
          </a:stretch>
        </p:blipFill>
        <p:spPr>
          <a:xfrm>
            <a:off x="10033325" y="297870"/>
            <a:ext cx="1912125" cy="1161616"/>
          </a:xfrm>
          <a:prstGeom prst="rect">
            <a:avLst/>
          </a:prstGeom>
        </p:spPr>
      </p:pic>
      <p:sp>
        <p:nvSpPr>
          <p:cNvPr id="8" name="Tekstvak 4">
            <a:extLst>
              <a:ext uri="{FF2B5EF4-FFF2-40B4-BE49-F238E27FC236}">
                <a16:creationId xmlns:a16="http://schemas.microsoft.com/office/drawing/2014/main" id="{20A373A1-5F6C-B528-5BED-54F7F79B9B52}"/>
              </a:ext>
            </a:extLst>
          </p:cNvPr>
          <p:cNvSpPr txBox="1"/>
          <p:nvPr/>
        </p:nvSpPr>
        <p:spPr>
          <a:xfrm>
            <a:off x="67990" y="6483702"/>
            <a:ext cx="772702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RCT, double-blind, placebo </a:t>
            </a:r>
            <a:r>
              <a:rPr kumimoji="0" lang="nl-NL" sz="1400" b="0" i="0" u="none" strike="noStrike" kern="1200" cap="none" spc="0" normalizeH="0" baseline="0" noProof="0" err="1">
                <a:ln>
                  <a:noFill/>
                </a:ln>
                <a:solidFill>
                  <a:prstClr val="white"/>
                </a:solidFill>
                <a:effectLst/>
                <a:uLnTx/>
                <a:uFillTx/>
                <a:latin typeface="Calibri" panose="020F0502020204030204"/>
                <a:ea typeface="+mn-ea"/>
                <a:cs typeface="+mn-cs"/>
              </a:rPr>
              <a:t>vs</a:t>
            </a: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 dapagliflozin 10 mg, in 1500-2000 </a:t>
            </a:r>
            <a:r>
              <a:rPr kumimoji="0" lang="nl-NL" sz="1400" b="0" i="0" u="none" strike="noStrike" kern="1200" cap="none" spc="0" normalizeH="0" baseline="0" noProof="0" err="1">
                <a:ln>
                  <a:noFill/>
                </a:ln>
                <a:solidFill>
                  <a:prstClr val="white"/>
                </a:solidFill>
                <a:effectLst/>
                <a:uLnTx/>
                <a:uFillTx/>
                <a:latin typeface="Calibri" panose="020F0502020204030204"/>
                <a:ea typeface="+mn-ea"/>
                <a:cs typeface="+mn-cs"/>
              </a:rPr>
              <a:t>patients</a:t>
            </a: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nl-NL" sz="1400" b="0" i="0" u="none" strike="noStrike" kern="1200" cap="none" spc="0" normalizeH="0" baseline="0" noProof="0" err="1">
                <a:ln>
                  <a:noFill/>
                </a:ln>
                <a:solidFill>
                  <a:prstClr val="white"/>
                </a:solidFill>
                <a:effectLst/>
                <a:uLnTx/>
                <a:uFillTx/>
                <a:latin typeface="Calibri" panose="020F0502020204030204"/>
                <a:ea typeface="+mn-ea"/>
                <a:cs typeface="+mn-cs"/>
              </a:rPr>
              <a:t>with</a:t>
            </a: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 severe CKD </a:t>
            </a:r>
          </a:p>
        </p:txBody>
      </p:sp>
      <p:sp>
        <p:nvSpPr>
          <p:cNvPr id="2" name="Tekstvak 59">
            <a:extLst>
              <a:ext uri="{FF2B5EF4-FFF2-40B4-BE49-F238E27FC236}">
                <a16:creationId xmlns:a16="http://schemas.microsoft.com/office/drawing/2014/main" id="{0D60C176-9035-BBD0-9DE2-235E252B1DBE}"/>
              </a:ext>
            </a:extLst>
          </p:cNvPr>
          <p:cNvSpPr txBox="1"/>
          <p:nvPr/>
        </p:nvSpPr>
        <p:spPr>
          <a:xfrm>
            <a:off x="7107383" y="6470011"/>
            <a:ext cx="500496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ClinicalTrials.gov </a:t>
            </a:r>
            <a:r>
              <a:rPr kumimoji="0" lang="nl-NL" sz="1400" b="0" i="1" u="none" strike="noStrike" kern="1200" cap="none" spc="0" normalizeH="0" baseline="0" noProof="0">
                <a:ln>
                  <a:noFill/>
                </a:ln>
                <a:solidFill>
                  <a:prstClr val="white"/>
                </a:solidFill>
                <a:effectLst/>
                <a:uLnTx/>
                <a:uFillTx/>
                <a:latin typeface="Calibri" panose="020F0502020204030204"/>
                <a:ea typeface="+mn-ea"/>
                <a:cs typeface="+mn-cs"/>
              </a:rPr>
              <a:t>NCT05374291</a:t>
            </a:r>
          </a:p>
        </p:txBody>
      </p:sp>
    </p:spTree>
    <p:extLst>
      <p:ext uri="{BB962C8B-B14F-4D97-AF65-F5344CB8AC3E}">
        <p14:creationId xmlns:p14="http://schemas.microsoft.com/office/powerpoint/2010/main" val="1897031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8CC7F-1891-D0C2-953C-8D3FA46FAF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955BA94-227C-6E0D-4684-993BBA45BD12}"/>
              </a:ext>
            </a:extLst>
          </p:cNvPr>
          <p:cNvSpPr>
            <a:spLocks noGrp="1"/>
          </p:cNvSpPr>
          <p:nvPr>
            <p:ph type="title"/>
          </p:nvPr>
        </p:nvSpPr>
        <p:spPr>
          <a:xfrm>
            <a:off x="1066800" y="263633"/>
            <a:ext cx="8966525" cy="1450757"/>
          </a:xfrm>
        </p:spPr>
        <p:txBody>
          <a:bodyPr>
            <a:normAutofit/>
          </a:bodyPr>
          <a:lstStyle/>
          <a:p>
            <a:r>
              <a:rPr lang="nl-NL" dirty="0"/>
              <a:t>The top 15 </a:t>
            </a:r>
            <a:r>
              <a:rPr lang="nl-NL" dirty="0" err="1"/>
              <a:t>includers</a:t>
            </a:r>
            <a:r>
              <a:rPr lang="nl-NL" dirty="0"/>
              <a:t> overall</a:t>
            </a:r>
            <a:br>
              <a:rPr lang="nl-NL" dirty="0"/>
            </a:br>
            <a:r>
              <a:rPr lang="nl-NL" sz="3600" dirty="0">
                <a:solidFill>
                  <a:schemeClr val="tx1">
                    <a:lumMod val="65000"/>
                    <a:lumOff val="35000"/>
                  </a:schemeClr>
                </a:solidFill>
              </a:rPr>
              <a:t>Per 21 Nov 2025</a:t>
            </a:r>
          </a:p>
        </p:txBody>
      </p:sp>
      <p:pic>
        <p:nvPicPr>
          <p:cNvPr id="5" name="Afbeelding 4">
            <a:extLst>
              <a:ext uri="{FF2B5EF4-FFF2-40B4-BE49-F238E27FC236}">
                <a16:creationId xmlns:a16="http://schemas.microsoft.com/office/drawing/2014/main" id="{ED2B517E-6229-2559-570E-DE3212DC13B2}"/>
              </a:ext>
            </a:extLst>
          </p:cNvPr>
          <p:cNvPicPr>
            <a:picLocks noChangeAspect="1"/>
          </p:cNvPicPr>
          <p:nvPr/>
        </p:nvPicPr>
        <p:blipFill>
          <a:blip r:embed="rId3"/>
          <a:stretch>
            <a:fillRect/>
          </a:stretch>
        </p:blipFill>
        <p:spPr>
          <a:xfrm>
            <a:off x="10033325" y="297870"/>
            <a:ext cx="1912125" cy="1161616"/>
          </a:xfrm>
          <a:prstGeom prst="rect">
            <a:avLst/>
          </a:prstGeom>
        </p:spPr>
      </p:pic>
      <p:sp>
        <p:nvSpPr>
          <p:cNvPr id="7" name="Tekstvak 4">
            <a:extLst>
              <a:ext uri="{FF2B5EF4-FFF2-40B4-BE49-F238E27FC236}">
                <a16:creationId xmlns:a16="http://schemas.microsoft.com/office/drawing/2014/main" id="{CDBCA0ED-4F72-06C1-5EE7-6AEE60172D0E}"/>
              </a:ext>
            </a:extLst>
          </p:cNvPr>
          <p:cNvSpPr txBox="1"/>
          <p:nvPr/>
        </p:nvSpPr>
        <p:spPr>
          <a:xfrm>
            <a:off x="67990" y="6483702"/>
            <a:ext cx="772702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RCT, double-blind, placebo </a:t>
            </a:r>
            <a:r>
              <a:rPr kumimoji="0" lang="nl-NL" sz="1400" b="0" i="0" u="none" strike="noStrike" kern="1200" cap="none" spc="0" normalizeH="0" baseline="0" noProof="0" err="1">
                <a:ln>
                  <a:noFill/>
                </a:ln>
                <a:solidFill>
                  <a:prstClr val="white"/>
                </a:solidFill>
                <a:effectLst/>
                <a:uLnTx/>
                <a:uFillTx/>
                <a:latin typeface="Calibri" panose="020F0502020204030204"/>
                <a:ea typeface="+mn-ea"/>
                <a:cs typeface="+mn-cs"/>
              </a:rPr>
              <a:t>vs</a:t>
            </a: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 dapagliflozin 10 mg, in 1500-2000 </a:t>
            </a:r>
            <a:r>
              <a:rPr kumimoji="0" lang="nl-NL" sz="1400" b="0" i="0" u="none" strike="noStrike" kern="1200" cap="none" spc="0" normalizeH="0" baseline="0" noProof="0" err="1">
                <a:ln>
                  <a:noFill/>
                </a:ln>
                <a:solidFill>
                  <a:prstClr val="white"/>
                </a:solidFill>
                <a:effectLst/>
                <a:uLnTx/>
                <a:uFillTx/>
                <a:latin typeface="Calibri" panose="020F0502020204030204"/>
                <a:ea typeface="+mn-ea"/>
                <a:cs typeface="+mn-cs"/>
              </a:rPr>
              <a:t>patients</a:t>
            </a: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nl-NL" sz="1400" b="0" i="0" u="none" strike="noStrike" kern="1200" cap="none" spc="0" normalizeH="0" baseline="0" noProof="0" err="1">
                <a:ln>
                  <a:noFill/>
                </a:ln>
                <a:solidFill>
                  <a:prstClr val="white"/>
                </a:solidFill>
                <a:effectLst/>
                <a:uLnTx/>
                <a:uFillTx/>
                <a:latin typeface="Calibri" panose="020F0502020204030204"/>
                <a:ea typeface="+mn-ea"/>
                <a:cs typeface="+mn-cs"/>
              </a:rPr>
              <a:t>with</a:t>
            </a: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 severe CKD </a:t>
            </a:r>
          </a:p>
        </p:txBody>
      </p:sp>
      <p:graphicFrame>
        <p:nvGraphicFramePr>
          <p:cNvPr id="4" name="Grafiek 7">
            <a:extLst>
              <a:ext uri="{FF2B5EF4-FFF2-40B4-BE49-F238E27FC236}">
                <a16:creationId xmlns:a16="http://schemas.microsoft.com/office/drawing/2014/main" id="{E118559A-35D5-CBEE-CB71-ADEF015A302D}"/>
              </a:ext>
            </a:extLst>
          </p:cNvPr>
          <p:cNvGraphicFramePr>
            <a:graphicFrameLocks/>
          </p:cNvGraphicFramePr>
          <p:nvPr>
            <p:extLst>
              <p:ext uri="{D42A27DB-BD31-4B8C-83A1-F6EECF244321}">
                <p14:modId xmlns:p14="http://schemas.microsoft.com/office/powerpoint/2010/main" val="3731058897"/>
              </p:ext>
            </p:extLst>
          </p:nvPr>
        </p:nvGraphicFramePr>
        <p:xfrm>
          <a:off x="1040235" y="1989222"/>
          <a:ext cx="10284903" cy="4148590"/>
        </p:xfrm>
        <a:graphic>
          <a:graphicData uri="http://schemas.openxmlformats.org/drawingml/2006/chart">
            <c:chart xmlns:c="http://schemas.openxmlformats.org/drawingml/2006/chart" xmlns:r="http://schemas.openxmlformats.org/officeDocument/2006/relationships" r:id="rId4"/>
          </a:graphicData>
        </a:graphic>
      </p:graphicFrame>
      <p:sp>
        <p:nvSpPr>
          <p:cNvPr id="3" name="Tekstvak 59">
            <a:extLst>
              <a:ext uri="{FF2B5EF4-FFF2-40B4-BE49-F238E27FC236}">
                <a16:creationId xmlns:a16="http://schemas.microsoft.com/office/drawing/2014/main" id="{B2ED0F8B-CC87-B622-37E2-40224BC833C1}"/>
              </a:ext>
            </a:extLst>
          </p:cNvPr>
          <p:cNvSpPr txBox="1"/>
          <p:nvPr/>
        </p:nvSpPr>
        <p:spPr>
          <a:xfrm>
            <a:off x="7107383" y="6470011"/>
            <a:ext cx="500496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ClinicalTrials.gov </a:t>
            </a:r>
            <a:r>
              <a:rPr kumimoji="0" lang="nl-NL" sz="1400" b="0" i="1" u="none" strike="noStrike" kern="1200" cap="none" spc="0" normalizeH="0" baseline="0" noProof="0">
                <a:ln>
                  <a:noFill/>
                </a:ln>
                <a:solidFill>
                  <a:prstClr val="white"/>
                </a:solidFill>
                <a:effectLst/>
                <a:uLnTx/>
                <a:uFillTx/>
                <a:latin typeface="Calibri" panose="020F0502020204030204"/>
                <a:ea typeface="+mn-ea"/>
                <a:cs typeface="+mn-cs"/>
              </a:rPr>
              <a:t>NCT05374291</a:t>
            </a:r>
          </a:p>
        </p:txBody>
      </p:sp>
      <p:sp>
        <p:nvSpPr>
          <p:cNvPr id="6" name="Ovaal 5">
            <a:extLst>
              <a:ext uri="{FF2B5EF4-FFF2-40B4-BE49-F238E27FC236}">
                <a16:creationId xmlns:a16="http://schemas.microsoft.com/office/drawing/2014/main" id="{89E93256-D2B2-00E5-EA88-099CEC913289}"/>
              </a:ext>
            </a:extLst>
          </p:cNvPr>
          <p:cNvSpPr/>
          <p:nvPr/>
        </p:nvSpPr>
        <p:spPr>
          <a:xfrm rot="18860288">
            <a:off x="1317314" y="4933913"/>
            <a:ext cx="2680657" cy="50800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93DD1A70-92EE-CBEC-706B-48DDF9F9423B}"/>
              </a:ext>
            </a:extLst>
          </p:cNvPr>
          <p:cNvSpPr/>
          <p:nvPr/>
        </p:nvSpPr>
        <p:spPr>
          <a:xfrm rot="18860288">
            <a:off x="982178" y="4552240"/>
            <a:ext cx="1618613" cy="50800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a:extLst>
              <a:ext uri="{FF2B5EF4-FFF2-40B4-BE49-F238E27FC236}">
                <a16:creationId xmlns:a16="http://schemas.microsoft.com/office/drawing/2014/main" id="{E454F527-7A89-3996-125A-BA3F7D4FE69D}"/>
              </a:ext>
            </a:extLst>
          </p:cNvPr>
          <p:cNvSpPr/>
          <p:nvPr/>
        </p:nvSpPr>
        <p:spPr>
          <a:xfrm rot="18860288">
            <a:off x="9478513" y="4624402"/>
            <a:ext cx="1874327" cy="50800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8364C5FE-B56D-5E14-3BCE-D868473F1878}"/>
              </a:ext>
            </a:extLst>
          </p:cNvPr>
          <p:cNvSpPr/>
          <p:nvPr/>
        </p:nvSpPr>
        <p:spPr>
          <a:xfrm rot="18860288">
            <a:off x="4014644" y="4835525"/>
            <a:ext cx="2449350" cy="50800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6946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F66C10-D59C-79C1-3562-8A0A7675A601}"/>
              </a:ext>
            </a:extLst>
          </p:cNvPr>
          <p:cNvSpPr>
            <a:spLocks noGrp="1"/>
          </p:cNvSpPr>
          <p:nvPr>
            <p:ph type="title"/>
          </p:nvPr>
        </p:nvSpPr>
        <p:spPr>
          <a:xfrm>
            <a:off x="1066800" y="263633"/>
            <a:ext cx="8966525" cy="1450757"/>
          </a:xfrm>
        </p:spPr>
        <p:txBody>
          <a:bodyPr>
            <a:normAutofit/>
          </a:bodyPr>
          <a:lstStyle/>
          <a:p>
            <a:r>
              <a:rPr lang="nl-NL" dirty="0" err="1"/>
              <a:t>R</a:t>
            </a:r>
            <a:r>
              <a:rPr lang="nl-NL" baseline="0" dirty="0" err="1"/>
              <a:t>egion</a:t>
            </a:r>
            <a:r>
              <a:rPr lang="nl-NL" baseline="0" dirty="0"/>
              <a:t> UMC Groningen</a:t>
            </a:r>
            <a:br>
              <a:rPr lang="nl-NL" b="1" dirty="0"/>
            </a:br>
            <a:r>
              <a:rPr lang="nl-NL" sz="3600" dirty="0"/>
              <a:t>Per 21 Nov 2025</a:t>
            </a:r>
          </a:p>
        </p:txBody>
      </p:sp>
      <p:pic>
        <p:nvPicPr>
          <p:cNvPr id="5" name="Afbeelding 4">
            <a:extLst>
              <a:ext uri="{FF2B5EF4-FFF2-40B4-BE49-F238E27FC236}">
                <a16:creationId xmlns:a16="http://schemas.microsoft.com/office/drawing/2014/main" id="{4736EAF8-D62B-EC63-E84F-80F9DF613671}"/>
              </a:ext>
            </a:extLst>
          </p:cNvPr>
          <p:cNvPicPr>
            <a:picLocks noChangeAspect="1"/>
          </p:cNvPicPr>
          <p:nvPr/>
        </p:nvPicPr>
        <p:blipFill>
          <a:blip r:embed="rId3"/>
          <a:stretch>
            <a:fillRect/>
          </a:stretch>
        </p:blipFill>
        <p:spPr>
          <a:xfrm>
            <a:off x="10033325" y="297870"/>
            <a:ext cx="1912125" cy="1161616"/>
          </a:xfrm>
          <a:prstGeom prst="rect">
            <a:avLst/>
          </a:prstGeom>
        </p:spPr>
      </p:pic>
      <p:sp>
        <p:nvSpPr>
          <p:cNvPr id="7" name="Tekstvak 4">
            <a:extLst>
              <a:ext uri="{FF2B5EF4-FFF2-40B4-BE49-F238E27FC236}">
                <a16:creationId xmlns:a16="http://schemas.microsoft.com/office/drawing/2014/main" id="{C3602B72-F358-ACDE-C074-58B4E06012E0}"/>
              </a:ext>
            </a:extLst>
          </p:cNvPr>
          <p:cNvSpPr txBox="1"/>
          <p:nvPr/>
        </p:nvSpPr>
        <p:spPr>
          <a:xfrm>
            <a:off x="67990" y="6483702"/>
            <a:ext cx="772702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RCT, double-blind, placebo </a:t>
            </a:r>
            <a:r>
              <a:rPr kumimoji="0" lang="nl-NL" sz="1400" b="0" i="0" u="none" strike="noStrike" kern="1200" cap="none" spc="0" normalizeH="0" baseline="0" noProof="0" err="1">
                <a:ln>
                  <a:noFill/>
                </a:ln>
                <a:solidFill>
                  <a:prstClr val="white"/>
                </a:solidFill>
                <a:effectLst/>
                <a:uLnTx/>
                <a:uFillTx/>
                <a:latin typeface="Calibri" panose="020F0502020204030204"/>
                <a:ea typeface="+mn-ea"/>
                <a:cs typeface="+mn-cs"/>
              </a:rPr>
              <a:t>vs</a:t>
            </a: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 dapagliflozin 10 mg, in 1500-2000 </a:t>
            </a:r>
            <a:r>
              <a:rPr kumimoji="0" lang="nl-NL" sz="1400" b="0" i="0" u="none" strike="noStrike" kern="1200" cap="none" spc="0" normalizeH="0" baseline="0" noProof="0" err="1">
                <a:ln>
                  <a:noFill/>
                </a:ln>
                <a:solidFill>
                  <a:prstClr val="white"/>
                </a:solidFill>
                <a:effectLst/>
                <a:uLnTx/>
                <a:uFillTx/>
                <a:latin typeface="Calibri" panose="020F0502020204030204"/>
                <a:ea typeface="+mn-ea"/>
                <a:cs typeface="+mn-cs"/>
              </a:rPr>
              <a:t>patients</a:t>
            </a: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nl-NL" sz="1400" b="0" i="0" u="none" strike="noStrike" kern="1200" cap="none" spc="0" normalizeH="0" baseline="0" noProof="0" err="1">
                <a:ln>
                  <a:noFill/>
                </a:ln>
                <a:solidFill>
                  <a:prstClr val="white"/>
                </a:solidFill>
                <a:effectLst/>
                <a:uLnTx/>
                <a:uFillTx/>
                <a:latin typeface="Calibri" panose="020F0502020204030204"/>
                <a:ea typeface="+mn-ea"/>
                <a:cs typeface="+mn-cs"/>
              </a:rPr>
              <a:t>with</a:t>
            </a: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 severe CKD </a:t>
            </a:r>
          </a:p>
        </p:txBody>
      </p:sp>
      <p:graphicFrame>
        <p:nvGraphicFramePr>
          <p:cNvPr id="4" name="Grafiek 3">
            <a:extLst>
              <a:ext uri="{FF2B5EF4-FFF2-40B4-BE49-F238E27FC236}">
                <a16:creationId xmlns:a16="http://schemas.microsoft.com/office/drawing/2014/main" id="{44F6FF2C-9876-DD5D-048F-2C8FA88425A0}"/>
              </a:ext>
            </a:extLst>
          </p:cNvPr>
          <p:cNvGraphicFramePr>
            <a:graphicFrameLocks/>
          </p:cNvGraphicFramePr>
          <p:nvPr>
            <p:extLst>
              <p:ext uri="{D42A27DB-BD31-4B8C-83A1-F6EECF244321}">
                <p14:modId xmlns:p14="http://schemas.microsoft.com/office/powerpoint/2010/main" val="2534275325"/>
              </p:ext>
            </p:extLst>
          </p:nvPr>
        </p:nvGraphicFramePr>
        <p:xfrm>
          <a:off x="67990" y="1714390"/>
          <a:ext cx="12124010" cy="4648310"/>
        </p:xfrm>
        <a:graphic>
          <a:graphicData uri="http://schemas.openxmlformats.org/drawingml/2006/chart">
            <c:chart xmlns:c="http://schemas.openxmlformats.org/drawingml/2006/chart" xmlns:r="http://schemas.openxmlformats.org/officeDocument/2006/relationships" r:id="rId4"/>
          </a:graphicData>
        </a:graphic>
      </p:graphicFrame>
      <p:sp>
        <p:nvSpPr>
          <p:cNvPr id="3" name="Tekstvak 59">
            <a:extLst>
              <a:ext uri="{FF2B5EF4-FFF2-40B4-BE49-F238E27FC236}">
                <a16:creationId xmlns:a16="http://schemas.microsoft.com/office/drawing/2014/main" id="{A9E9CD05-7FF9-0A6B-5CC3-DC96BE83A0FD}"/>
              </a:ext>
            </a:extLst>
          </p:cNvPr>
          <p:cNvSpPr txBox="1"/>
          <p:nvPr/>
        </p:nvSpPr>
        <p:spPr>
          <a:xfrm>
            <a:off x="7107383" y="6470011"/>
            <a:ext cx="5004968" cy="307777"/>
          </a:xfrm>
          <a:prstGeom prst="rect">
            <a:avLst/>
          </a:prstGeom>
          <a:noFill/>
        </p:spPr>
        <p:txBody>
          <a:bodyPr wrap="square" rtlCol="0">
            <a:spAutoFit/>
          </a:bodyPr>
          <a:lstStyle/>
          <a:p>
            <a:pPr algn="r"/>
            <a:r>
              <a:rPr lang="nl-NL" sz="1400" dirty="0">
                <a:solidFill>
                  <a:schemeClr val="bg1"/>
                </a:solidFill>
              </a:rPr>
              <a:t>ClinicalTrials.gov </a:t>
            </a:r>
            <a:r>
              <a:rPr lang="nl-NL" sz="1400" i="1" dirty="0">
                <a:solidFill>
                  <a:schemeClr val="bg1"/>
                </a:solidFill>
              </a:rPr>
              <a:t>NCT05374291</a:t>
            </a:r>
          </a:p>
        </p:txBody>
      </p:sp>
    </p:spTree>
    <p:extLst>
      <p:ext uri="{BB962C8B-B14F-4D97-AF65-F5344CB8AC3E}">
        <p14:creationId xmlns:p14="http://schemas.microsoft.com/office/powerpoint/2010/main" val="56397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0650F-0F01-66F3-18BF-78A9110A9CB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1F2C8E-73EB-ECE4-B710-4AE91E7527BA}"/>
              </a:ext>
            </a:extLst>
          </p:cNvPr>
          <p:cNvSpPr>
            <a:spLocks noGrp="1"/>
          </p:cNvSpPr>
          <p:nvPr>
            <p:ph type="title"/>
          </p:nvPr>
        </p:nvSpPr>
        <p:spPr>
          <a:xfrm>
            <a:off x="1066800" y="263633"/>
            <a:ext cx="8966525" cy="1450757"/>
          </a:xfrm>
        </p:spPr>
        <p:txBody>
          <a:bodyPr>
            <a:normAutofit/>
          </a:bodyPr>
          <a:lstStyle/>
          <a:p>
            <a:r>
              <a:rPr lang="nl-NL" dirty="0" err="1"/>
              <a:t>Endpoints</a:t>
            </a:r>
            <a:br>
              <a:rPr lang="nl-NL"/>
            </a:br>
            <a:r>
              <a:rPr lang="nl-NL" sz="3600">
                <a:solidFill>
                  <a:schemeClr val="tx1"/>
                </a:solidFill>
              </a:rPr>
              <a:t>Per </a:t>
            </a:r>
            <a:r>
              <a:rPr lang="nl-NL" sz="3600" dirty="0">
                <a:solidFill>
                  <a:schemeClr val="tx1"/>
                </a:solidFill>
              </a:rPr>
              <a:t>17 november 2025</a:t>
            </a:r>
          </a:p>
        </p:txBody>
      </p:sp>
      <p:pic>
        <p:nvPicPr>
          <p:cNvPr id="5" name="Afbeelding 4">
            <a:extLst>
              <a:ext uri="{FF2B5EF4-FFF2-40B4-BE49-F238E27FC236}">
                <a16:creationId xmlns:a16="http://schemas.microsoft.com/office/drawing/2014/main" id="{AFF504DC-5182-CA0E-D8EF-103528AAA19C}"/>
              </a:ext>
            </a:extLst>
          </p:cNvPr>
          <p:cNvPicPr>
            <a:picLocks noChangeAspect="1"/>
          </p:cNvPicPr>
          <p:nvPr/>
        </p:nvPicPr>
        <p:blipFill>
          <a:blip r:embed="rId3"/>
          <a:stretch>
            <a:fillRect/>
          </a:stretch>
        </p:blipFill>
        <p:spPr>
          <a:xfrm>
            <a:off x="10033325" y="297870"/>
            <a:ext cx="1912125" cy="1161616"/>
          </a:xfrm>
          <a:prstGeom prst="rect">
            <a:avLst/>
          </a:prstGeom>
        </p:spPr>
      </p:pic>
      <p:sp>
        <p:nvSpPr>
          <p:cNvPr id="7" name="Tekstvak 4">
            <a:extLst>
              <a:ext uri="{FF2B5EF4-FFF2-40B4-BE49-F238E27FC236}">
                <a16:creationId xmlns:a16="http://schemas.microsoft.com/office/drawing/2014/main" id="{34028868-F249-573E-B772-16CA2C6C7A0E}"/>
              </a:ext>
            </a:extLst>
          </p:cNvPr>
          <p:cNvSpPr txBox="1"/>
          <p:nvPr/>
        </p:nvSpPr>
        <p:spPr>
          <a:xfrm>
            <a:off x="67990" y="6483702"/>
            <a:ext cx="772702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RCT, double-blind, placebo </a:t>
            </a:r>
            <a:r>
              <a:rPr kumimoji="0" lang="nl-NL" sz="1400" b="0" i="0" u="none" strike="noStrike" kern="1200" cap="none" spc="0" normalizeH="0" baseline="0" noProof="0" err="1">
                <a:ln>
                  <a:noFill/>
                </a:ln>
                <a:solidFill>
                  <a:prstClr val="white"/>
                </a:solidFill>
                <a:effectLst/>
                <a:uLnTx/>
                <a:uFillTx/>
                <a:latin typeface="Calibri" panose="020F0502020204030204"/>
                <a:ea typeface="+mn-ea"/>
                <a:cs typeface="+mn-cs"/>
              </a:rPr>
              <a:t>vs</a:t>
            </a: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 dapagliflozin 10 mg, in 1500-2000 </a:t>
            </a:r>
            <a:r>
              <a:rPr kumimoji="0" lang="nl-NL" sz="1400" b="0" i="0" u="none" strike="noStrike" kern="1200" cap="none" spc="0" normalizeH="0" baseline="0" noProof="0" err="1">
                <a:ln>
                  <a:noFill/>
                </a:ln>
                <a:solidFill>
                  <a:prstClr val="white"/>
                </a:solidFill>
                <a:effectLst/>
                <a:uLnTx/>
                <a:uFillTx/>
                <a:latin typeface="Calibri" panose="020F0502020204030204"/>
                <a:ea typeface="+mn-ea"/>
                <a:cs typeface="+mn-cs"/>
              </a:rPr>
              <a:t>patients</a:t>
            </a: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nl-NL" sz="1400" b="0" i="0" u="none" strike="noStrike" kern="1200" cap="none" spc="0" normalizeH="0" baseline="0" noProof="0" err="1">
                <a:ln>
                  <a:noFill/>
                </a:ln>
                <a:solidFill>
                  <a:prstClr val="white"/>
                </a:solidFill>
                <a:effectLst/>
                <a:uLnTx/>
                <a:uFillTx/>
                <a:latin typeface="Calibri" panose="020F0502020204030204"/>
                <a:ea typeface="+mn-ea"/>
                <a:cs typeface="+mn-cs"/>
              </a:rPr>
              <a:t>with</a:t>
            </a: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 severe CKD </a:t>
            </a:r>
          </a:p>
        </p:txBody>
      </p:sp>
      <p:graphicFrame>
        <p:nvGraphicFramePr>
          <p:cNvPr id="3" name="Tabel 2">
            <a:extLst>
              <a:ext uri="{FF2B5EF4-FFF2-40B4-BE49-F238E27FC236}">
                <a16:creationId xmlns:a16="http://schemas.microsoft.com/office/drawing/2014/main" id="{C61D02DF-8781-3EBB-191B-1A9804FC39EE}"/>
              </a:ext>
            </a:extLst>
          </p:cNvPr>
          <p:cNvGraphicFramePr>
            <a:graphicFrameLocks noGrp="1"/>
          </p:cNvGraphicFramePr>
          <p:nvPr/>
        </p:nvGraphicFramePr>
        <p:xfrm>
          <a:off x="1227056" y="2211939"/>
          <a:ext cx="9915426" cy="2791596"/>
        </p:xfrm>
        <a:graphic>
          <a:graphicData uri="http://schemas.openxmlformats.org/drawingml/2006/table">
            <a:tbl>
              <a:tblPr firstRow="1" bandRow="1">
                <a:tableStyleId>{5940675A-B579-460E-94D1-54222C63F5DA}</a:tableStyleId>
              </a:tblPr>
              <a:tblGrid>
                <a:gridCol w="1939754">
                  <a:extLst>
                    <a:ext uri="{9D8B030D-6E8A-4147-A177-3AD203B41FA5}">
                      <a16:colId xmlns:a16="http://schemas.microsoft.com/office/drawing/2014/main" val="733963833"/>
                    </a:ext>
                  </a:extLst>
                </a:gridCol>
                <a:gridCol w="2102177">
                  <a:extLst>
                    <a:ext uri="{9D8B030D-6E8A-4147-A177-3AD203B41FA5}">
                      <a16:colId xmlns:a16="http://schemas.microsoft.com/office/drawing/2014/main" val="4013159580"/>
                    </a:ext>
                  </a:extLst>
                </a:gridCol>
                <a:gridCol w="2055043">
                  <a:extLst>
                    <a:ext uri="{9D8B030D-6E8A-4147-A177-3AD203B41FA5}">
                      <a16:colId xmlns:a16="http://schemas.microsoft.com/office/drawing/2014/main" val="1068514895"/>
                    </a:ext>
                  </a:extLst>
                </a:gridCol>
                <a:gridCol w="2111604">
                  <a:extLst>
                    <a:ext uri="{9D8B030D-6E8A-4147-A177-3AD203B41FA5}">
                      <a16:colId xmlns:a16="http://schemas.microsoft.com/office/drawing/2014/main" val="26650631"/>
                    </a:ext>
                  </a:extLst>
                </a:gridCol>
                <a:gridCol w="1706848">
                  <a:extLst>
                    <a:ext uri="{9D8B030D-6E8A-4147-A177-3AD203B41FA5}">
                      <a16:colId xmlns:a16="http://schemas.microsoft.com/office/drawing/2014/main" val="3993402046"/>
                    </a:ext>
                  </a:extLst>
                </a:gridCol>
              </a:tblGrid>
              <a:tr h="0">
                <a:tc>
                  <a:txBody>
                    <a:bodyPr/>
                    <a:lstStyle/>
                    <a:p>
                      <a:endParaRPr lang="nl-NL" b="1">
                        <a:solidFill>
                          <a:schemeClr val="tx1">
                            <a:lumMod val="75000"/>
                            <a:lumOff val="25000"/>
                          </a:schemeClr>
                        </a:solidFill>
                      </a:endParaRPr>
                    </a:p>
                  </a:txBody>
                  <a:tcPr anchor="ctr"/>
                </a:tc>
                <a:tc>
                  <a:txBody>
                    <a:bodyPr/>
                    <a:lstStyle/>
                    <a:p>
                      <a:pPr algn="ctr"/>
                      <a:r>
                        <a:rPr lang="nl-NL" b="1" err="1">
                          <a:solidFill>
                            <a:schemeClr val="tx1">
                              <a:lumMod val="75000"/>
                              <a:lumOff val="25000"/>
                            </a:schemeClr>
                          </a:solidFill>
                        </a:rPr>
                        <a:t>All-cause</a:t>
                      </a:r>
                      <a:r>
                        <a:rPr lang="nl-NL" b="1">
                          <a:solidFill>
                            <a:schemeClr val="tx1">
                              <a:lumMod val="75000"/>
                              <a:lumOff val="25000"/>
                            </a:schemeClr>
                          </a:solidFill>
                        </a:rPr>
                        <a:t> </a:t>
                      </a:r>
                      <a:r>
                        <a:rPr lang="nl-NL" b="1" err="1">
                          <a:solidFill>
                            <a:schemeClr val="tx1">
                              <a:lumMod val="75000"/>
                              <a:lumOff val="25000"/>
                            </a:schemeClr>
                          </a:solidFill>
                        </a:rPr>
                        <a:t>mortality</a:t>
                      </a:r>
                      <a:endParaRPr lang="nl-NL" b="1">
                        <a:solidFill>
                          <a:schemeClr val="tx1">
                            <a:lumMod val="75000"/>
                            <a:lumOff val="25000"/>
                          </a:schemeClr>
                        </a:solidFill>
                      </a:endParaRPr>
                    </a:p>
                  </a:txBody>
                  <a:tcPr anchor="ctr"/>
                </a:tc>
                <a:tc>
                  <a:txBody>
                    <a:bodyPr/>
                    <a:lstStyle/>
                    <a:p>
                      <a:pPr algn="ctr"/>
                      <a:r>
                        <a:rPr lang="nl-NL" sz="1800" b="1" err="1">
                          <a:solidFill>
                            <a:schemeClr val="tx1">
                              <a:lumMod val="75000"/>
                              <a:lumOff val="25000"/>
                            </a:schemeClr>
                          </a:solidFill>
                        </a:rPr>
                        <a:t>Kidney</a:t>
                      </a:r>
                      <a:r>
                        <a:rPr lang="nl-NL" sz="1800" b="1">
                          <a:solidFill>
                            <a:schemeClr val="tx1">
                              <a:lumMod val="75000"/>
                              <a:lumOff val="25000"/>
                            </a:schemeClr>
                          </a:solidFill>
                        </a:rPr>
                        <a:t> failure</a:t>
                      </a:r>
                      <a:endParaRPr lang="nl-NL" sz="1200" b="0">
                        <a:solidFill>
                          <a:schemeClr val="tx1">
                            <a:lumMod val="75000"/>
                            <a:lumOff val="25000"/>
                          </a:schemeClr>
                        </a:solidFill>
                      </a:endParaRPr>
                    </a:p>
                  </a:txBody>
                  <a:tcPr anchor="ctr"/>
                </a:tc>
                <a:tc>
                  <a:txBody>
                    <a:bodyPr/>
                    <a:lstStyle/>
                    <a:p>
                      <a:pPr algn="ctr"/>
                      <a:r>
                        <a:rPr lang="nl-NL" b="1" err="1">
                          <a:solidFill>
                            <a:schemeClr val="tx1">
                              <a:lumMod val="75000"/>
                              <a:lumOff val="25000"/>
                            </a:schemeClr>
                          </a:solidFill>
                        </a:rPr>
                        <a:t>Hospitalisation</a:t>
                      </a:r>
                      <a:r>
                        <a:rPr lang="nl-NL" b="1">
                          <a:solidFill>
                            <a:schemeClr val="tx1">
                              <a:lumMod val="75000"/>
                              <a:lumOff val="25000"/>
                            </a:schemeClr>
                          </a:solidFill>
                        </a:rPr>
                        <a:t> </a:t>
                      </a:r>
                      <a:r>
                        <a:rPr lang="nl-NL" b="1" err="1">
                          <a:solidFill>
                            <a:schemeClr val="tx1">
                              <a:lumMod val="75000"/>
                              <a:lumOff val="25000"/>
                            </a:schemeClr>
                          </a:solidFill>
                        </a:rPr>
                        <a:t>for</a:t>
                      </a:r>
                      <a:r>
                        <a:rPr lang="nl-NL" b="1">
                          <a:solidFill>
                            <a:schemeClr val="tx1">
                              <a:lumMod val="75000"/>
                              <a:lumOff val="25000"/>
                            </a:schemeClr>
                          </a:solidFill>
                        </a:rPr>
                        <a:t> </a:t>
                      </a:r>
                      <a:r>
                        <a:rPr lang="nl-NL" b="1" err="1">
                          <a:solidFill>
                            <a:schemeClr val="tx1">
                              <a:lumMod val="75000"/>
                              <a:lumOff val="25000"/>
                            </a:schemeClr>
                          </a:solidFill>
                        </a:rPr>
                        <a:t>heart</a:t>
                      </a:r>
                      <a:r>
                        <a:rPr lang="nl-NL" b="1">
                          <a:solidFill>
                            <a:schemeClr val="tx1">
                              <a:lumMod val="75000"/>
                              <a:lumOff val="25000"/>
                            </a:schemeClr>
                          </a:solidFill>
                        </a:rPr>
                        <a:t> failure</a:t>
                      </a:r>
                    </a:p>
                  </a:txBody>
                  <a:tcPr anchor="ctr"/>
                </a:tc>
                <a:tc>
                  <a:txBody>
                    <a:bodyPr/>
                    <a:lstStyle/>
                    <a:p>
                      <a:pPr algn="ctr"/>
                      <a:r>
                        <a:rPr lang="nl-NL" b="1">
                          <a:solidFill>
                            <a:schemeClr val="tx1">
                              <a:lumMod val="75000"/>
                              <a:lumOff val="25000"/>
                            </a:schemeClr>
                          </a:solidFill>
                        </a:rPr>
                        <a:t>Total</a:t>
                      </a:r>
                    </a:p>
                  </a:txBody>
                  <a:tcPr anchor="ctr"/>
                </a:tc>
                <a:extLst>
                  <a:ext uri="{0D108BD9-81ED-4DB2-BD59-A6C34878D82A}">
                    <a16:rowId xmlns:a16="http://schemas.microsoft.com/office/drawing/2014/main" val="189549705"/>
                  </a:ext>
                </a:extLst>
              </a:tr>
              <a:tr h="537879">
                <a:tc>
                  <a:txBody>
                    <a:bodyPr/>
                    <a:lstStyle/>
                    <a:p>
                      <a:r>
                        <a:rPr lang="nl-NL">
                          <a:solidFill>
                            <a:schemeClr val="tx1">
                              <a:lumMod val="75000"/>
                              <a:lumOff val="25000"/>
                            </a:schemeClr>
                          </a:solidFill>
                        </a:rPr>
                        <a:t>CKD</a:t>
                      </a:r>
                    </a:p>
                  </a:txBody>
                  <a:tcPr anchor="ctr"/>
                </a:tc>
                <a:tc>
                  <a:txBody>
                    <a:bodyPr/>
                    <a:lstStyle/>
                    <a:p>
                      <a:pPr algn="ctr"/>
                      <a:r>
                        <a:rPr lang="nl-NL" dirty="0">
                          <a:solidFill>
                            <a:schemeClr val="tx1"/>
                          </a:solidFill>
                        </a:rPr>
                        <a:t>13 + 2*</a:t>
                      </a:r>
                    </a:p>
                  </a:txBody>
                  <a:tcPr anchor="ctr"/>
                </a:tc>
                <a:tc>
                  <a:txBody>
                    <a:bodyPr/>
                    <a:lstStyle/>
                    <a:p>
                      <a:pPr algn="ctr"/>
                      <a:r>
                        <a:rPr lang="nl-NL" dirty="0">
                          <a:solidFill>
                            <a:schemeClr val="tx1"/>
                          </a:solidFill>
                        </a:rPr>
                        <a:t>77</a:t>
                      </a:r>
                    </a:p>
                  </a:txBody>
                  <a:tcPr anchor="ctr"/>
                </a:tc>
                <a:tc>
                  <a:txBody>
                    <a:bodyPr/>
                    <a:lstStyle/>
                    <a:p>
                      <a:pPr algn="ctr"/>
                      <a:r>
                        <a:rPr lang="nl-NL">
                          <a:solidFill>
                            <a:schemeClr val="tx1"/>
                          </a:solidFill>
                        </a:rPr>
                        <a:t>13</a:t>
                      </a:r>
                    </a:p>
                  </a:txBody>
                  <a:tcPr anchor="ctr"/>
                </a:tc>
                <a:tc>
                  <a:txBody>
                    <a:bodyPr/>
                    <a:lstStyle/>
                    <a:p>
                      <a:pPr algn="ctr"/>
                      <a:r>
                        <a:rPr lang="nl-NL" b="1">
                          <a:solidFill>
                            <a:schemeClr val="tx1"/>
                          </a:solidFill>
                        </a:rPr>
                        <a:t>103</a:t>
                      </a:r>
                    </a:p>
                  </a:txBody>
                  <a:tcPr anchor="ctr"/>
                </a:tc>
                <a:extLst>
                  <a:ext uri="{0D108BD9-81ED-4DB2-BD59-A6C34878D82A}">
                    <a16:rowId xmlns:a16="http://schemas.microsoft.com/office/drawing/2014/main" val="693012416"/>
                  </a:ext>
                </a:extLst>
              </a:tr>
              <a:tr h="537879">
                <a:tc>
                  <a:txBody>
                    <a:bodyPr/>
                    <a:lstStyle/>
                    <a:p>
                      <a:r>
                        <a:rPr lang="nl-NL" err="1">
                          <a:solidFill>
                            <a:schemeClr val="tx1">
                              <a:lumMod val="75000"/>
                              <a:lumOff val="25000"/>
                            </a:schemeClr>
                          </a:solidFill>
                        </a:rPr>
                        <a:t>Dialysis</a:t>
                      </a:r>
                      <a:endParaRPr lang="nl-NL">
                        <a:solidFill>
                          <a:schemeClr val="tx1">
                            <a:lumMod val="75000"/>
                            <a:lumOff val="25000"/>
                          </a:schemeClr>
                        </a:solidFill>
                      </a:endParaRPr>
                    </a:p>
                  </a:txBody>
                  <a:tcPr anchor="ctr"/>
                </a:tc>
                <a:tc>
                  <a:txBody>
                    <a:bodyPr/>
                    <a:lstStyle/>
                    <a:p>
                      <a:pPr algn="ctr"/>
                      <a:r>
                        <a:rPr lang="nl-NL" b="0" dirty="0">
                          <a:solidFill>
                            <a:schemeClr val="tx1"/>
                          </a:solidFill>
                        </a:rPr>
                        <a:t>30 + 5*</a:t>
                      </a:r>
                    </a:p>
                  </a:txBody>
                  <a:tcPr anchor="ctr"/>
                </a:tc>
                <a:tc>
                  <a:txBody>
                    <a:bodyPr/>
                    <a:lstStyle/>
                    <a:p>
                      <a:pPr algn="ctr"/>
                      <a:r>
                        <a:rPr lang="en-US" dirty="0">
                          <a:solidFill>
                            <a:schemeClr val="tx1"/>
                          </a:solidFill>
                        </a:rPr>
                        <a:t>NA</a:t>
                      </a:r>
                      <a:endParaRPr lang="nl-NL" dirty="0">
                        <a:solidFill>
                          <a:schemeClr val="tx1"/>
                        </a:solidFill>
                      </a:endParaRPr>
                    </a:p>
                  </a:txBody>
                  <a:tcPr anchor="ctr"/>
                </a:tc>
                <a:tc>
                  <a:txBody>
                    <a:bodyPr/>
                    <a:lstStyle/>
                    <a:p>
                      <a:pPr algn="ctr"/>
                      <a:r>
                        <a:rPr lang="nl-NL">
                          <a:solidFill>
                            <a:schemeClr val="tx1"/>
                          </a:solidFill>
                        </a:rPr>
                        <a:t>16</a:t>
                      </a:r>
                    </a:p>
                  </a:txBody>
                  <a:tcPr anchor="ctr"/>
                </a:tc>
                <a:tc>
                  <a:txBody>
                    <a:bodyPr/>
                    <a:lstStyle/>
                    <a:p>
                      <a:pPr algn="ctr"/>
                      <a:r>
                        <a:rPr lang="nl-NL" b="1">
                          <a:solidFill>
                            <a:schemeClr val="tx1"/>
                          </a:solidFill>
                        </a:rPr>
                        <a:t>51</a:t>
                      </a:r>
                    </a:p>
                  </a:txBody>
                  <a:tcPr anchor="ctr"/>
                </a:tc>
                <a:extLst>
                  <a:ext uri="{0D108BD9-81ED-4DB2-BD59-A6C34878D82A}">
                    <a16:rowId xmlns:a16="http://schemas.microsoft.com/office/drawing/2014/main" val="2212679961"/>
                  </a:ext>
                </a:extLst>
              </a:tr>
              <a:tr h="537879">
                <a:tc>
                  <a:txBody>
                    <a:bodyPr/>
                    <a:lstStyle/>
                    <a:p>
                      <a:r>
                        <a:rPr lang="nl-NL" err="1">
                          <a:solidFill>
                            <a:schemeClr val="tx1">
                              <a:lumMod val="75000"/>
                              <a:lumOff val="25000"/>
                            </a:schemeClr>
                          </a:solidFill>
                        </a:rPr>
                        <a:t>Kidney</a:t>
                      </a:r>
                      <a:r>
                        <a:rPr lang="nl-NL">
                          <a:solidFill>
                            <a:schemeClr val="tx1">
                              <a:lumMod val="75000"/>
                              <a:lumOff val="25000"/>
                            </a:schemeClr>
                          </a:solidFill>
                        </a:rPr>
                        <a:t> transplant</a:t>
                      </a:r>
                    </a:p>
                  </a:txBody>
                  <a:tcPr anchor="ctr"/>
                </a:tc>
                <a:tc>
                  <a:txBody>
                    <a:bodyPr/>
                    <a:lstStyle/>
                    <a:p>
                      <a:pPr algn="ctr"/>
                      <a:r>
                        <a:rPr lang="nl-NL">
                          <a:solidFill>
                            <a:schemeClr val="tx1"/>
                          </a:solidFill>
                        </a:rPr>
                        <a:t>3</a:t>
                      </a:r>
                    </a:p>
                  </a:txBody>
                  <a:tcPr anchor="ctr"/>
                </a:tc>
                <a:tc>
                  <a:txBody>
                    <a:bodyPr/>
                    <a:lstStyle/>
                    <a:p>
                      <a:pPr algn="ctr"/>
                      <a:r>
                        <a:rPr lang="nl-NL">
                          <a:solidFill>
                            <a:schemeClr val="tx1"/>
                          </a:solidFill>
                        </a:rPr>
                        <a:t>13</a:t>
                      </a:r>
                    </a:p>
                  </a:txBody>
                  <a:tcPr anchor="ctr"/>
                </a:tc>
                <a:tc>
                  <a:txBody>
                    <a:bodyPr/>
                    <a:lstStyle/>
                    <a:p>
                      <a:pPr algn="ctr"/>
                      <a:r>
                        <a:rPr lang="nl-NL">
                          <a:solidFill>
                            <a:schemeClr val="tx1"/>
                          </a:solidFill>
                        </a:rPr>
                        <a:t>2</a:t>
                      </a:r>
                    </a:p>
                  </a:txBody>
                  <a:tcPr anchor="ctr"/>
                </a:tc>
                <a:tc>
                  <a:txBody>
                    <a:bodyPr/>
                    <a:lstStyle/>
                    <a:p>
                      <a:pPr algn="ctr"/>
                      <a:r>
                        <a:rPr lang="nl-NL" b="1">
                          <a:solidFill>
                            <a:schemeClr val="tx1"/>
                          </a:solidFill>
                        </a:rPr>
                        <a:t>18</a:t>
                      </a:r>
                    </a:p>
                  </a:txBody>
                  <a:tcPr anchor="ctr"/>
                </a:tc>
                <a:extLst>
                  <a:ext uri="{0D108BD9-81ED-4DB2-BD59-A6C34878D82A}">
                    <a16:rowId xmlns:a16="http://schemas.microsoft.com/office/drawing/2014/main" val="2916722666"/>
                  </a:ext>
                </a:extLst>
              </a:tr>
              <a:tr h="537879">
                <a:tc>
                  <a:txBody>
                    <a:bodyPr/>
                    <a:lstStyle/>
                    <a:p>
                      <a:r>
                        <a:rPr lang="nl-NL" b="1" dirty="0">
                          <a:solidFill>
                            <a:schemeClr val="tx1">
                              <a:lumMod val="75000"/>
                              <a:lumOff val="25000"/>
                            </a:schemeClr>
                          </a:solidFill>
                        </a:rPr>
                        <a:t>Total</a:t>
                      </a:r>
                    </a:p>
                  </a:txBody>
                  <a:tcPr anchor="ctr"/>
                </a:tc>
                <a:tc>
                  <a:txBody>
                    <a:bodyPr/>
                    <a:lstStyle/>
                    <a:p>
                      <a:pPr algn="ctr"/>
                      <a:r>
                        <a:rPr lang="en-US" b="1" dirty="0">
                          <a:solidFill>
                            <a:schemeClr val="tx1"/>
                          </a:solidFill>
                        </a:rPr>
                        <a:t>46 + 7*</a:t>
                      </a:r>
                    </a:p>
                  </a:txBody>
                  <a:tcPr anchor="ctr"/>
                </a:tc>
                <a:tc>
                  <a:txBody>
                    <a:bodyPr/>
                    <a:lstStyle/>
                    <a:p>
                      <a:pPr algn="ctr"/>
                      <a:r>
                        <a:rPr lang="nl-NL" b="1" dirty="0">
                          <a:solidFill>
                            <a:schemeClr val="tx1"/>
                          </a:solidFill>
                        </a:rPr>
                        <a:t>95</a:t>
                      </a:r>
                    </a:p>
                  </a:txBody>
                  <a:tcPr anchor="ctr"/>
                </a:tc>
                <a:tc>
                  <a:txBody>
                    <a:bodyPr/>
                    <a:lstStyle/>
                    <a:p>
                      <a:pPr algn="ctr"/>
                      <a:r>
                        <a:rPr lang="nl-NL" b="1" dirty="0">
                          <a:solidFill>
                            <a:schemeClr val="tx1"/>
                          </a:solidFill>
                        </a:rPr>
                        <a:t>31**</a:t>
                      </a:r>
                    </a:p>
                  </a:txBody>
                  <a:tcPr anchor="ctr"/>
                </a:tc>
                <a:tc>
                  <a:txBody>
                    <a:bodyPr/>
                    <a:lstStyle/>
                    <a:p>
                      <a:pPr algn="ctr"/>
                      <a:r>
                        <a:rPr lang="nl-NL" b="1" dirty="0">
                          <a:solidFill>
                            <a:schemeClr val="tx1"/>
                          </a:solidFill>
                        </a:rPr>
                        <a:t>172 (+ 32***)</a:t>
                      </a:r>
                    </a:p>
                  </a:txBody>
                  <a:tcPr anchor="ctr"/>
                </a:tc>
                <a:extLst>
                  <a:ext uri="{0D108BD9-81ED-4DB2-BD59-A6C34878D82A}">
                    <a16:rowId xmlns:a16="http://schemas.microsoft.com/office/drawing/2014/main" val="901974948"/>
                  </a:ext>
                </a:extLst>
              </a:tr>
            </a:tbl>
          </a:graphicData>
        </a:graphic>
      </p:graphicFrame>
      <p:sp>
        <p:nvSpPr>
          <p:cNvPr id="8" name="Tekstvak 59">
            <a:extLst>
              <a:ext uri="{FF2B5EF4-FFF2-40B4-BE49-F238E27FC236}">
                <a16:creationId xmlns:a16="http://schemas.microsoft.com/office/drawing/2014/main" id="{2A9639C6-171F-9C3E-FBE7-D25A893D3864}"/>
              </a:ext>
            </a:extLst>
          </p:cNvPr>
          <p:cNvSpPr txBox="1"/>
          <p:nvPr/>
        </p:nvSpPr>
        <p:spPr>
          <a:xfrm>
            <a:off x="7107383" y="6470011"/>
            <a:ext cx="500496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ClinicalTrials.gov </a:t>
            </a:r>
            <a:r>
              <a:rPr kumimoji="0" lang="nl-NL" sz="1400" b="0" i="1" u="none" strike="noStrike" kern="1200" cap="none" spc="0" normalizeH="0" baseline="0" noProof="0">
                <a:ln>
                  <a:noFill/>
                </a:ln>
                <a:solidFill>
                  <a:prstClr val="white"/>
                </a:solidFill>
                <a:effectLst/>
                <a:uLnTx/>
                <a:uFillTx/>
                <a:latin typeface="Calibri" panose="020F0502020204030204"/>
                <a:ea typeface="+mn-ea"/>
                <a:cs typeface="+mn-cs"/>
              </a:rPr>
              <a:t>NCT05374291</a:t>
            </a:r>
          </a:p>
        </p:txBody>
      </p:sp>
      <p:sp>
        <p:nvSpPr>
          <p:cNvPr id="4" name="TextBox 5">
            <a:extLst>
              <a:ext uri="{FF2B5EF4-FFF2-40B4-BE49-F238E27FC236}">
                <a16:creationId xmlns:a16="http://schemas.microsoft.com/office/drawing/2014/main" id="{8795C42D-DDC6-C55E-0983-54696A32BC89}"/>
              </a:ext>
            </a:extLst>
          </p:cNvPr>
          <p:cNvSpPr txBox="1"/>
          <p:nvPr/>
        </p:nvSpPr>
        <p:spPr>
          <a:xfrm>
            <a:off x="1227055" y="5109657"/>
            <a:ext cx="10885295"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7 cases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death</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due</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to</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kidney</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failure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to</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be</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adjudicated</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by</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CAC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how</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to</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categorize</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them</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in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the</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CKD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group</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22 HF cases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to</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be</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adjudicated</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by</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CAC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new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compared</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to</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previous</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SC meeting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1486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74FD0-C008-05DB-ACA6-A16147C70A9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ADE006F-8C5D-06CC-FE73-A9AFCA9F2BC9}"/>
              </a:ext>
            </a:extLst>
          </p:cNvPr>
          <p:cNvSpPr>
            <a:spLocks noGrp="1"/>
          </p:cNvSpPr>
          <p:nvPr>
            <p:ph type="title"/>
          </p:nvPr>
        </p:nvSpPr>
        <p:spPr>
          <a:xfrm>
            <a:off x="1066800" y="263633"/>
            <a:ext cx="8966525" cy="1450757"/>
          </a:xfrm>
        </p:spPr>
        <p:txBody>
          <a:bodyPr>
            <a:normAutofit/>
          </a:bodyPr>
          <a:lstStyle/>
          <a:p>
            <a:r>
              <a:rPr lang="nl-NL" err="1"/>
              <a:t>Endpoints</a:t>
            </a:r>
            <a:r>
              <a:rPr lang="nl-NL"/>
              <a:t> </a:t>
            </a:r>
            <a:br>
              <a:rPr lang="nl-NL"/>
            </a:br>
            <a:r>
              <a:rPr lang="nl-NL" sz="3600" err="1">
                <a:solidFill>
                  <a:schemeClr val="tx1">
                    <a:lumMod val="76000"/>
                    <a:lumOff val="24000"/>
                  </a:schemeClr>
                </a:solidFill>
              </a:rPr>
              <a:t>Progress</a:t>
            </a:r>
            <a:r>
              <a:rPr lang="nl-NL" sz="3600">
                <a:solidFill>
                  <a:schemeClr val="tx1">
                    <a:lumMod val="76000"/>
                    <a:lumOff val="24000"/>
                  </a:schemeClr>
                </a:solidFill>
              </a:rPr>
              <a:t> November 2025</a:t>
            </a:r>
          </a:p>
        </p:txBody>
      </p:sp>
      <p:pic>
        <p:nvPicPr>
          <p:cNvPr id="5" name="Afbeelding 4">
            <a:extLst>
              <a:ext uri="{FF2B5EF4-FFF2-40B4-BE49-F238E27FC236}">
                <a16:creationId xmlns:a16="http://schemas.microsoft.com/office/drawing/2014/main" id="{12F793E3-46EA-4E92-17D9-CFC00907176F}"/>
              </a:ext>
            </a:extLst>
          </p:cNvPr>
          <p:cNvPicPr>
            <a:picLocks noChangeAspect="1"/>
          </p:cNvPicPr>
          <p:nvPr/>
        </p:nvPicPr>
        <p:blipFill>
          <a:blip r:embed="rId3"/>
          <a:stretch>
            <a:fillRect/>
          </a:stretch>
        </p:blipFill>
        <p:spPr>
          <a:xfrm>
            <a:off x="10033325" y="297870"/>
            <a:ext cx="1912125" cy="1161616"/>
          </a:xfrm>
          <a:prstGeom prst="rect">
            <a:avLst/>
          </a:prstGeom>
        </p:spPr>
      </p:pic>
      <p:sp>
        <p:nvSpPr>
          <p:cNvPr id="7" name="Tekstvak 4">
            <a:extLst>
              <a:ext uri="{FF2B5EF4-FFF2-40B4-BE49-F238E27FC236}">
                <a16:creationId xmlns:a16="http://schemas.microsoft.com/office/drawing/2014/main" id="{E8A07701-4BB7-ED85-27C7-E40EDF9965D1}"/>
              </a:ext>
            </a:extLst>
          </p:cNvPr>
          <p:cNvSpPr txBox="1"/>
          <p:nvPr/>
        </p:nvSpPr>
        <p:spPr>
          <a:xfrm>
            <a:off x="67990" y="6483702"/>
            <a:ext cx="772702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RCT, double-blind, placebo </a:t>
            </a:r>
            <a:r>
              <a:rPr kumimoji="0" lang="nl-NL" sz="1400" b="0" i="0" u="none" strike="noStrike" kern="1200" cap="none" spc="0" normalizeH="0" baseline="0" noProof="0" err="1">
                <a:ln>
                  <a:noFill/>
                </a:ln>
                <a:solidFill>
                  <a:prstClr val="white"/>
                </a:solidFill>
                <a:effectLst/>
                <a:uLnTx/>
                <a:uFillTx/>
                <a:latin typeface="Calibri" panose="020F0502020204030204"/>
                <a:ea typeface="+mn-ea"/>
                <a:cs typeface="+mn-cs"/>
              </a:rPr>
              <a:t>vs</a:t>
            </a: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 dapagliflozin 10 mg, in 1500-2000 </a:t>
            </a:r>
            <a:r>
              <a:rPr kumimoji="0" lang="nl-NL" sz="1400" b="0" i="0" u="none" strike="noStrike" kern="1200" cap="none" spc="0" normalizeH="0" baseline="0" noProof="0" err="1">
                <a:ln>
                  <a:noFill/>
                </a:ln>
                <a:solidFill>
                  <a:prstClr val="white"/>
                </a:solidFill>
                <a:effectLst/>
                <a:uLnTx/>
                <a:uFillTx/>
                <a:latin typeface="Calibri" panose="020F0502020204030204"/>
                <a:ea typeface="+mn-ea"/>
                <a:cs typeface="+mn-cs"/>
              </a:rPr>
              <a:t>patients</a:t>
            </a: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nl-NL" sz="1400" b="0" i="0" u="none" strike="noStrike" kern="1200" cap="none" spc="0" normalizeH="0" baseline="0" noProof="0" err="1">
                <a:ln>
                  <a:noFill/>
                </a:ln>
                <a:solidFill>
                  <a:prstClr val="white"/>
                </a:solidFill>
                <a:effectLst/>
                <a:uLnTx/>
                <a:uFillTx/>
                <a:latin typeface="Calibri" panose="020F0502020204030204"/>
                <a:ea typeface="+mn-ea"/>
                <a:cs typeface="+mn-cs"/>
              </a:rPr>
              <a:t>with</a:t>
            </a: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 severe CKD </a:t>
            </a:r>
          </a:p>
        </p:txBody>
      </p:sp>
      <p:sp>
        <p:nvSpPr>
          <p:cNvPr id="8" name="Tekstvak 7">
            <a:extLst>
              <a:ext uri="{FF2B5EF4-FFF2-40B4-BE49-F238E27FC236}">
                <a16:creationId xmlns:a16="http://schemas.microsoft.com/office/drawing/2014/main" id="{366D84B3-954A-AFBC-D26F-35AE52A63183}"/>
              </a:ext>
            </a:extLst>
          </p:cNvPr>
          <p:cNvSpPr txBox="1"/>
          <p:nvPr/>
        </p:nvSpPr>
        <p:spPr>
          <a:xfrm>
            <a:off x="8121117" y="3914380"/>
            <a:ext cx="382441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Sept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N=133 first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confirmed</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endpoints</a:t>
            </a:r>
            <a:endPar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Nov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 = 172 first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confirmed</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endpoints</a:t>
            </a:r>
            <a:endPar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Probably</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183 (HF cases +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death</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to</a:t>
            </a:r>
            <a:r>
              <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KF)</a:t>
            </a:r>
          </a:p>
        </p:txBody>
      </p:sp>
      <p:pic>
        <p:nvPicPr>
          <p:cNvPr id="3" name="Afbeelding 2" descr="Afbeelding met tekst, diagram, lijn, Perceel&#10;&#10;Door AI gegenereerde inhoud is mogelijk onjuist.">
            <a:extLst>
              <a:ext uri="{FF2B5EF4-FFF2-40B4-BE49-F238E27FC236}">
                <a16:creationId xmlns:a16="http://schemas.microsoft.com/office/drawing/2014/main" id="{1938320F-5CE4-E551-3D43-96C68C4938AB}"/>
              </a:ext>
            </a:extLst>
          </p:cNvPr>
          <p:cNvPicPr>
            <a:picLocks noChangeAspect="1"/>
          </p:cNvPicPr>
          <p:nvPr/>
        </p:nvPicPr>
        <p:blipFill>
          <a:blip r:embed="rId4"/>
          <a:stretch>
            <a:fillRect/>
          </a:stretch>
        </p:blipFill>
        <p:spPr>
          <a:xfrm>
            <a:off x="1576961" y="1832128"/>
            <a:ext cx="6384848" cy="4368877"/>
          </a:xfrm>
          <a:prstGeom prst="rect">
            <a:avLst/>
          </a:prstGeom>
        </p:spPr>
      </p:pic>
      <p:cxnSp>
        <p:nvCxnSpPr>
          <p:cNvPr id="6" name="Rechte verbindingslijn 5">
            <a:extLst>
              <a:ext uri="{FF2B5EF4-FFF2-40B4-BE49-F238E27FC236}">
                <a16:creationId xmlns:a16="http://schemas.microsoft.com/office/drawing/2014/main" id="{656868E2-7584-4457-6332-A067E9421F5A}"/>
              </a:ext>
            </a:extLst>
          </p:cNvPr>
          <p:cNvCxnSpPr>
            <a:cxnSpLocks/>
          </p:cNvCxnSpPr>
          <p:nvPr/>
        </p:nvCxnSpPr>
        <p:spPr>
          <a:xfrm flipV="1">
            <a:off x="5720316" y="3735572"/>
            <a:ext cx="0" cy="18500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EA80B62F-5D7D-E19E-040E-6C9D9170191F}"/>
              </a:ext>
            </a:extLst>
          </p:cNvPr>
          <p:cNvCxnSpPr>
            <a:cxnSpLocks/>
          </p:cNvCxnSpPr>
          <p:nvPr/>
        </p:nvCxnSpPr>
        <p:spPr>
          <a:xfrm flipH="1">
            <a:off x="2332077" y="4196316"/>
            <a:ext cx="37001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54A1F52B-D696-4628-CE5B-1C4766FCC5C7}"/>
              </a:ext>
            </a:extLst>
          </p:cNvPr>
          <p:cNvSpPr txBox="1"/>
          <p:nvPr/>
        </p:nvSpPr>
        <p:spPr>
          <a:xfrm>
            <a:off x="1815221" y="2164360"/>
            <a:ext cx="461395" cy="307777"/>
          </a:xfrm>
          <a:prstGeom prst="rect">
            <a:avLst/>
          </a:prstGeom>
          <a:solidFill>
            <a:schemeClr val="bg1"/>
          </a:solidFill>
          <a:ln>
            <a:noFill/>
          </a:ln>
        </p:spPr>
        <p:txBody>
          <a:bodyPr wrap="square" lIns="36000" rIns="3600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29676"/>
                </a:solidFill>
                <a:effectLst/>
                <a:uLnTx/>
                <a:uFillTx/>
                <a:latin typeface="Calibri" panose="020F0502020204030204"/>
                <a:ea typeface="+mn-ea"/>
                <a:cs typeface="+mn-cs"/>
              </a:rPr>
              <a:t>468</a:t>
            </a:r>
            <a:endParaRPr kumimoji="0" lang="nl-NL" sz="1400" b="1" i="0" u="none" strike="noStrike" kern="1200" cap="none" spc="0" normalizeH="0" baseline="0" noProof="0" dirty="0">
              <a:ln>
                <a:noFill/>
              </a:ln>
              <a:solidFill>
                <a:srgbClr val="029676"/>
              </a:solidFill>
              <a:effectLst/>
              <a:uLnTx/>
              <a:uFillTx/>
              <a:latin typeface="Calibri" panose="020F0502020204030204"/>
              <a:ea typeface="+mn-ea"/>
              <a:cs typeface="+mn-cs"/>
            </a:endParaRPr>
          </a:p>
        </p:txBody>
      </p:sp>
      <p:cxnSp>
        <p:nvCxnSpPr>
          <p:cNvPr id="16" name="Rechte verbindingslijn 15">
            <a:extLst>
              <a:ext uri="{FF2B5EF4-FFF2-40B4-BE49-F238E27FC236}">
                <a16:creationId xmlns:a16="http://schemas.microsoft.com/office/drawing/2014/main" id="{E2B9EDDA-C49F-D8BA-6BCC-AC0AD02D991F}"/>
              </a:ext>
            </a:extLst>
          </p:cNvPr>
          <p:cNvCxnSpPr>
            <a:cxnSpLocks/>
          </p:cNvCxnSpPr>
          <p:nvPr/>
        </p:nvCxnSpPr>
        <p:spPr>
          <a:xfrm flipH="1">
            <a:off x="2332077" y="2585904"/>
            <a:ext cx="508649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00E35B64-D0A1-34E6-5410-D0B246873479}"/>
              </a:ext>
            </a:extLst>
          </p:cNvPr>
          <p:cNvSpPr txBox="1"/>
          <p:nvPr/>
        </p:nvSpPr>
        <p:spPr>
          <a:xfrm>
            <a:off x="1816792" y="2420457"/>
            <a:ext cx="461395" cy="307777"/>
          </a:xfrm>
          <a:prstGeom prst="rect">
            <a:avLst/>
          </a:prstGeom>
          <a:noFill/>
          <a:ln>
            <a:noFill/>
          </a:ln>
        </p:spPr>
        <p:txBody>
          <a:bodyPr wrap="square" lIns="36000" rIns="3600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000"/>
                </a:solidFill>
                <a:effectLst/>
                <a:uLnTx/>
                <a:uFillTx/>
                <a:latin typeface="Calibri" panose="020F0502020204030204"/>
                <a:ea typeface="+mn-ea"/>
                <a:cs typeface="+mn-cs"/>
              </a:rPr>
              <a:t>420</a:t>
            </a:r>
            <a:endParaRPr kumimoji="0" lang="nl-NL" sz="14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cxnSp>
        <p:nvCxnSpPr>
          <p:cNvPr id="19" name="Rechte verbindingslijn 18">
            <a:extLst>
              <a:ext uri="{FF2B5EF4-FFF2-40B4-BE49-F238E27FC236}">
                <a16:creationId xmlns:a16="http://schemas.microsoft.com/office/drawing/2014/main" id="{FF6881A2-D3CB-B3C1-3CBD-E6A97A874024}"/>
              </a:ext>
            </a:extLst>
          </p:cNvPr>
          <p:cNvCxnSpPr>
            <a:cxnSpLocks/>
          </p:cNvCxnSpPr>
          <p:nvPr/>
        </p:nvCxnSpPr>
        <p:spPr>
          <a:xfrm flipV="1">
            <a:off x="7211322" y="2420457"/>
            <a:ext cx="0" cy="315575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3EC3FA8E-7419-346A-8FA1-A2D80EA67A4B}"/>
              </a:ext>
            </a:extLst>
          </p:cNvPr>
          <p:cNvCxnSpPr>
            <a:cxnSpLocks/>
          </p:cNvCxnSpPr>
          <p:nvPr/>
        </p:nvCxnSpPr>
        <p:spPr>
          <a:xfrm flipV="1">
            <a:off x="7439132" y="2195784"/>
            <a:ext cx="0" cy="338042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kstvak 22">
            <a:extLst>
              <a:ext uri="{FF2B5EF4-FFF2-40B4-BE49-F238E27FC236}">
                <a16:creationId xmlns:a16="http://schemas.microsoft.com/office/drawing/2014/main" id="{D75D384D-6E98-78F6-77A4-7B061C70E232}"/>
              </a:ext>
            </a:extLst>
          </p:cNvPr>
          <p:cNvSpPr txBox="1"/>
          <p:nvPr/>
        </p:nvSpPr>
        <p:spPr>
          <a:xfrm>
            <a:off x="8182464" y="2164360"/>
            <a:ext cx="3223970" cy="646331"/>
          </a:xfrm>
          <a:prstGeom prst="rect">
            <a:avLst/>
          </a:prstGeom>
          <a:solidFill>
            <a:schemeClr val="bg1"/>
          </a:solid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Updated power analysis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Change: 5% discontinuation rate</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17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fade">
                                      <p:cBhvr>
                                        <p:cTn id="10" dur="500"/>
                                        <p:tgtEl>
                                          <p:spTgt spid="8">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fade">
                                      <p:cBhvr>
                                        <p:cTn id="13" dur="500"/>
                                        <p:tgtEl>
                                          <p:spTgt spid="8">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2E49B3E-5E16-4325-AB67-464221E9C80C}"/>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6096000" y="70757"/>
            <a:ext cx="5667036" cy="6716486"/>
          </a:xfrm>
          <a:prstGeom prst="rect">
            <a:avLst/>
          </a:prstGeom>
        </p:spPr>
      </p:pic>
      <p:sp>
        <p:nvSpPr>
          <p:cNvPr id="7" name="Rechthoek 6">
            <a:extLst>
              <a:ext uri="{FF2B5EF4-FFF2-40B4-BE49-F238E27FC236}">
                <a16:creationId xmlns:a16="http://schemas.microsoft.com/office/drawing/2014/main" id="{0F92DB7D-8ADA-420E-9D1B-E8B91F86A486}"/>
              </a:ext>
            </a:extLst>
          </p:cNvPr>
          <p:cNvSpPr/>
          <p:nvPr/>
        </p:nvSpPr>
        <p:spPr>
          <a:xfrm>
            <a:off x="6973315" y="2040935"/>
            <a:ext cx="2899665" cy="22971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a:p>
        </p:txBody>
      </p:sp>
      <p:sp>
        <p:nvSpPr>
          <p:cNvPr id="4" name="Tekstvak 3">
            <a:extLst>
              <a:ext uri="{FF2B5EF4-FFF2-40B4-BE49-F238E27FC236}">
                <a16:creationId xmlns:a16="http://schemas.microsoft.com/office/drawing/2014/main" id="{9C45E876-657E-4EE4-8D4B-6D9CA39E5D7E}"/>
              </a:ext>
            </a:extLst>
          </p:cNvPr>
          <p:cNvSpPr txBox="1"/>
          <p:nvPr/>
        </p:nvSpPr>
        <p:spPr>
          <a:xfrm>
            <a:off x="984053" y="1970024"/>
            <a:ext cx="7064478" cy="1077218"/>
          </a:xfrm>
          <a:prstGeom prst="rect">
            <a:avLst/>
          </a:prstGeom>
          <a:noFill/>
        </p:spPr>
        <p:txBody>
          <a:bodyPr wrap="square" rtlCol="0">
            <a:spAutoFit/>
          </a:bodyPr>
          <a:lstStyle/>
          <a:p>
            <a:r>
              <a:rPr lang="nl-NL" sz="2400" dirty="0"/>
              <a:t>The Netherlands </a:t>
            </a:r>
          </a:p>
          <a:p>
            <a:pPr lvl="0">
              <a:lnSpc>
                <a:spcPct val="100000"/>
              </a:lnSpc>
              <a:buClr>
                <a:schemeClr val="accent4"/>
              </a:buClr>
            </a:pPr>
            <a:r>
              <a:rPr lang="nl-NL" sz="2000" dirty="0"/>
              <a:t>UMC Groningen + 45 sites</a:t>
            </a:r>
          </a:p>
          <a:p>
            <a:pPr lvl="0">
              <a:lnSpc>
                <a:spcPct val="100000"/>
              </a:lnSpc>
              <a:buClr>
                <a:schemeClr val="accent4"/>
              </a:buClr>
            </a:pPr>
            <a:r>
              <a:rPr lang="nl-NL" sz="2000" dirty="0"/>
              <a:t>Made </a:t>
            </a:r>
            <a:r>
              <a:rPr lang="nl-NL" sz="2000" dirty="0" err="1"/>
              <a:t>possible</a:t>
            </a:r>
            <a:r>
              <a:rPr lang="nl-NL" sz="2000" dirty="0"/>
              <a:t> </a:t>
            </a:r>
            <a:r>
              <a:rPr lang="nl-NL" sz="2000" dirty="0" err="1"/>
              <a:t>by</a:t>
            </a:r>
            <a:r>
              <a:rPr lang="nl-NL" sz="2000" dirty="0"/>
              <a:t> a </a:t>
            </a:r>
            <a:r>
              <a:rPr lang="nl-NL" sz="2000" dirty="0" err="1"/>
              <a:t>legacy</a:t>
            </a:r>
            <a:r>
              <a:rPr lang="nl-NL" sz="2000" dirty="0"/>
              <a:t> </a:t>
            </a:r>
            <a:r>
              <a:rPr lang="nl-NL" sz="2000" dirty="0" err="1"/>
              <a:t>from</a:t>
            </a:r>
            <a:r>
              <a:rPr lang="nl-NL" sz="2000" dirty="0"/>
              <a:t> a </a:t>
            </a:r>
            <a:r>
              <a:rPr lang="nl-NL" sz="2000" dirty="0" err="1"/>
              <a:t>deceased</a:t>
            </a:r>
            <a:r>
              <a:rPr lang="nl-NL" sz="2000" dirty="0"/>
              <a:t> </a:t>
            </a:r>
            <a:r>
              <a:rPr lang="nl-NL" sz="2000" dirty="0" err="1"/>
              <a:t>patient</a:t>
            </a:r>
            <a:endParaRPr lang="nl-NL" sz="2000" dirty="0"/>
          </a:p>
        </p:txBody>
      </p:sp>
      <p:sp>
        <p:nvSpPr>
          <p:cNvPr id="6" name="Titel 1">
            <a:extLst>
              <a:ext uri="{FF2B5EF4-FFF2-40B4-BE49-F238E27FC236}">
                <a16:creationId xmlns:a16="http://schemas.microsoft.com/office/drawing/2014/main" id="{FA122FEC-7AC8-4401-B0AE-DB861B440F97}"/>
              </a:ext>
            </a:extLst>
          </p:cNvPr>
          <p:cNvSpPr txBox="1">
            <a:spLocks/>
          </p:cNvSpPr>
          <p:nvPr/>
        </p:nvSpPr>
        <p:spPr>
          <a:xfrm>
            <a:off x="0" y="364339"/>
            <a:ext cx="11227981" cy="90011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nl-NL" sz="4400"/>
              <a:t>A joint project</a:t>
            </a:r>
          </a:p>
        </p:txBody>
      </p:sp>
      <p:pic>
        <p:nvPicPr>
          <p:cNvPr id="3" name="Afbeelding 2">
            <a:extLst>
              <a:ext uri="{FF2B5EF4-FFF2-40B4-BE49-F238E27FC236}">
                <a16:creationId xmlns:a16="http://schemas.microsoft.com/office/drawing/2014/main" id="{B932105D-2E8D-0556-063A-3E2E81AD0E88}"/>
              </a:ext>
            </a:extLst>
          </p:cNvPr>
          <p:cNvPicPr>
            <a:picLocks noChangeAspect="1"/>
          </p:cNvPicPr>
          <p:nvPr/>
        </p:nvPicPr>
        <p:blipFill>
          <a:blip r:embed="rId3"/>
          <a:stretch>
            <a:fillRect/>
          </a:stretch>
        </p:blipFill>
        <p:spPr>
          <a:xfrm>
            <a:off x="1051250" y="297870"/>
            <a:ext cx="1912125" cy="1161616"/>
          </a:xfrm>
          <a:prstGeom prst="rect">
            <a:avLst/>
          </a:prstGeom>
        </p:spPr>
      </p:pic>
      <p:sp>
        <p:nvSpPr>
          <p:cNvPr id="2" name="Tekstvak 1">
            <a:extLst>
              <a:ext uri="{FF2B5EF4-FFF2-40B4-BE49-F238E27FC236}">
                <a16:creationId xmlns:a16="http://schemas.microsoft.com/office/drawing/2014/main" id="{1B0F161D-60A0-9CDE-B8B0-E37370CFB38D}"/>
              </a:ext>
            </a:extLst>
          </p:cNvPr>
          <p:cNvSpPr txBox="1"/>
          <p:nvPr/>
        </p:nvSpPr>
        <p:spPr>
          <a:xfrm>
            <a:off x="982548" y="3135900"/>
            <a:ext cx="10682230" cy="2923877"/>
          </a:xfrm>
          <a:prstGeom prst="rect">
            <a:avLst/>
          </a:prstGeom>
          <a:noFill/>
        </p:spPr>
        <p:txBody>
          <a:bodyPr wrap="square" rtlCol="0">
            <a:spAutoFit/>
          </a:bodyPr>
          <a:lstStyle/>
          <a:p>
            <a:pPr lvl="0">
              <a:spcBef>
                <a:spcPts val="1200"/>
              </a:spcBef>
            </a:pPr>
            <a:endParaRPr lang="nl-NL" sz="2200" dirty="0">
              <a:solidFill>
                <a:prstClr val="black"/>
              </a:solidFill>
            </a:endParaRPr>
          </a:p>
          <a:p>
            <a:pPr lvl="0">
              <a:spcBef>
                <a:spcPts val="1200"/>
              </a:spcBef>
            </a:pPr>
            <a:r>
              <a:rPr lang="nl-NL" sz="2200" dirty="0">
                <a:solidFill>
                  <a:prstClr val="black"/>
                </a:solidFill>
              </a:rPr>
              <a:t>Belgium	</a:t>
            </a:r>
            <a:r>
              <a:rPr lang="nl-NL" sz="2000" dirty="0">
                <a:solidFill>
                  <a:prstClr val="black"/>
                </a:solidFill>
              </a:rPr>
              <a:t>prof. Dirk Kuypers		 5 sites</a:t>
            </a:r>
            <a:endParaRPr lang="nl-NL" sz="2400" dirty="0">
              <a:solidFill>
                <a:prstClr val="black"/>
              </a:solidFill>
            </a:endParaRPr>
          </a:p>
          <a:p>
            <a:pPr lvl="0"/>
            <a:endParaRPr lang="nl-NL" sz="1000" dirty="0">
              <a:solidFill>
                <a:prstClr val="black"/>
              </a:solidFill>
            </a:endParaRPr>
          </a:p>
          <a:p>
            <a:pPr lvl="0"/>
            <a:r>
              <a:rPr lang="nl-NL" sz="2200" dirty="0">
                <a:solidFill>
                  <a:prstClr val="black"/>
                </a:solidFill>
              </a:rPr>
              <a:t>Germany	</a:t>
            </a:r>
            <a:r>
              <a:rPr lang="nl-NL" sz="2000" dirty="0">
                <a:solidFill>
                  <a:prstClr val="black"/>
                </a:solidFill>
              </a:rPr>
              <a:t>prof. Christoph Wanner	17 sites</a:t>
            </a: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spcBef>
                <a:spcPts val="1200"/>
              </a:spcBef>
            </a:pPr>
            <a:r>
              <a:rPr lang="nl-NL" sz="2200" dirty="0"/>
              <a:t>Australia	</a:t>
            </a:r>
            <a:r>
              <a:rPr lang="nl-NL" sz="2000" noProof="0" dirty="0">
                <a:solidFill>
                  <a:prstClr val="black"/>
                </a:solidFill>
                <a:latin typeface="Calibri" panose="020F0502020204030204"/>
              </a:rPr>
              <a:t>d</a:t>
            </a: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r. </a:t>
            </a:r>
            <a:r>
              <a:rPr kumimoji="0" lang="nl-NL" sz="2000" b="0" i="0" u="none" strike="noStrike" kern="1200" cap="none" spc="0" normalizeH="0" baseline="0" noProof="0" dirty="0" err="1">
                <a:ln>
                  <a:noFill/>
                </a:ln>
                <a:solidFill>
                  <a:prstClr val="black"/>
                </a:solidFill>
                <a:effectLst/>
                <a:uLnTx/>
                <a:uFillTx/>
                <a:latin typeface="Calibri" panose="020F0502020204030204"/>
                <a:ea typeface="+mn-ea"/>
                <a:cs typeface="+mn-cs"/>
              </a:rPr>
              <a:t>Sunil</a:t>
            </a: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2000" b="0" i="0" u="none" strike="noStrike" kern="1200" cap="none" spc="0" normalizeH="0" baseline="0" noProof="0" dirty="0" err="1">
                <a:ln>
                  <a:noFill/>
                </a:ln>
                <a:solidFill>
                  <a:prstClr val="black"/>
                </a:solidFill>
                <a:effectLst/>
                <a:uLnTx/>
                <a:uFillTx/>
                <a:latin typeface="Calibri" panose="020F0502020204030204"/>
                <a:ea typeface="+mn-ea"/>
                <a:cs typeface="+mn-cs"/>
              </a:rPr>
              <a:t>Badve</a:t>
            </a:r>
            <a:r>
              <a:rPr lang="nl-NL" sz="2000" noProof="0" dirty="0">
                <a:solidFill>
                  <a:prstClr val="black"/>
                </a:solidFill>
                <a:latin typeface="Calibri" panose="020F0502020204030204"/>
              </a:rPr>
              <a:t>			</a:t>
            </a: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16 sites</a:t>
            </a:r>
          </a:p>
          <a:p>
            <a:pPr marR="0" lvl="0" algn="l" defTabSz="457200" rtl="0" eaLnBrk="1" fontAlgn="auto" latinLnBrk="0" hangingPunct="1">
              <a:lnSpc>
                <a:spcPct val="100000"/>
              </a:lnSpc>
              <a:spcBef>
                <a:spcPts val="1200"/>
              </a:spcBef>
              <a:spcAft>
                <a:spcPts val="0"/>
              </a:spcAft>
              <a:buClr>
                <a:srgbClr val="029676"/>
              </a:buClr>
              <a:buSzTx/>
              <a:tabLst/>
              <a:defRPr/>
            </a:pPr>
            <a:r>
              <a:rPr lang="nl-NL" sz="2200" dirty="0">
                <a:solidFill>
                  <a:prstClr val="black"/>
                </a:solidFill>
                <a:latin typeface="Calibri" panose="020F0502020204030204"/>
              </a:rPr>
              <a:t>Spain		</a:t>
            </a:r>
            <a:r>
              <a:rPr lang="nl-NL" sz="2000" dirty="0">
                <a:solidFill>
                  <a:prstClr val="black"/>
                </a:solidFill>
              </a:rPr>
              <a:t>dr. Jose </a:t>
            </a:r>
            <a:r>
              <a:rPr lang="nl-NL" sz="2000" dirty="0" err="1">
                <a:solidFill>
                  <a:prstClr val="black"/>
                </a:solidFill>
              </a:rPr>
              <a:t>Gorriz</a:t>
            </a:r>
            <a:r>
              <a:rPr lang="nl-NL" sz="2000" dirty="0">
                <a:solidFill>
                  <a:prstClr val="black"/>
                </a:solidFill>
              </a:rPr>
              <a:t>			13 sites</a:t>
            </a:r>
          </a:p>
          <a:p>
            <a:pPr lvl="0">
              <a:spcBef>
                <a:spcPts val="1200"/>
              </a:spcBef>
              <a:buClr>
                <a:srgbClr val="029676"/>
              </a:buClr>
              <a:defRPr/>
            </a:pPr>
            <a:r>
              <a:rPr lang="nl-NL" sz="2200" dirty="0">
                <a:solidFill>
                  <a:prstClr val="black"/>
                </a:solidFill>
              </a:rPr>
              <a:t>Singapore</a:t>
            </a:r>
            <a:r>
              <a:rPr lang="nl-NL" sz="2400" dirty="0">
                <a:solidFill>
                  <a:prstClr val="black"/>
                </a:solidFill>
              </a:rPr>
              <a:t>	</a:t>
            </a:r>
            <a:r>
              <a:rPr lang="nl-NL" sz="2000" dirty="0">
                <a:solidFill>
                  <a:prstClr val="black"/>
                </a:solidFill>
              </a:rPr>
              <a:t>prof. Angela Wang		5 sites</a:t>
            </a:r>
            <a:endParaRPr lang="nl-NL" sz="2000" b="1" dirty="0"/>
          </a:p>
        </p:txBody>
      </p:sp>
      <p:sp>
        <p:nvSpPr>
          <p:cNvPr id="8" name="Tekstvak 4">
            <a:extLst>
              <a:ext uri="{FF2B5EF4-FFF2-40B4-BE49-F238E27FC236}">
                <a16:creationId xmlns:a16="http://schemas.microsoft.com/office/drawing/2014/main" id="{04FD3D2F-A9EB-DAD0-E778-BE52B228C423}"/>
              </a:ext>
            </a:extLst>
          </p:cNvPr>
          <p:cNvSpPr txBox="1"/>
          <p:nvPr/>
        </p:nvSpPr>
        <p:spPr>
          <a:xfrm>
            <a:off x="67990" y="6483702"/>
            <a:ext cx="772702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RCT, double-blind, placebo </a:t>
            </a:r>
            <a:r>
              <a:rPr kumimoji="0" lang="nl-NL" sz="1400" b="0" i="0" u="none" strike="noStrike" kern="1200" cap="none" spc="0" normalizeH="0" baseline="0" noProof="0" dirty="0" err="1">
                <a:ln>
                  <a:noFill/>
                </a:ln>
                <a:solidFill>
                  <a:prstClr val="white"/>
                </a:solidFill>
                <a:effectLst/>
                <a:uLnTx/>
                <a:uFillTx/>
                <a:latin typeface="Calibri" panose="020F0502020204030204"/>
                <a:ea typeface="+mn-ea"/>
                <a:cs typeface="+mn-cs"/>
              </a:rPr>
              <a:t>vs</a:t>
            </a: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 dapagliflozin 10 mg, in 1500-2000 </a:t>
            </a:r>
            <a:r>
              <a:rPr kumimoji="0" lang="nl-NL" sz="1400" b="0" i="0" u="none" strike="noStrike" kern="1200" cap="none" spc="0" normalizeH="0" baseline="0" noProof="0" dirty="0" err="1">
                <a:ln>
                  <a:noFill/>
                </a:ln>
                <a:solidFill>
                  <a:prstClr val="white"/>
                </a:solidFill>
                <a:effectLst/>
                <a:uLnTx/>
                <a:uFillTx/>
                <a:latin typeface="Calibri" panose="020F0502020204030204"/>
                <a:ea typeface="+mn-ea"/>
                <a:cs typeface="+mn-cs"/>
              </a:rPr>
              <a:t>patients</a:t>
            </a: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l-NL" sz="1400" b="0" i="0" u="none" strike="noStrike" kern="1200" cap="none" spc="0" normalizeH="0" baseline="0" noProof="0" dirty="0" err="1">
                <a:ln>
                  <a:noFill/>
                </a:ln>
                <a:solidFill>
                  <a:prstClr val="white"/>
                </a:solidFill>
                <a:effectLst/>
                <a:uLnTx/>
                <a:uFillTx/>
                <a:latin typeface="Calibri" panose="020F0502020204030204"/>
                <a:ea typeface="+mn-ea"/>
                <a:cs typeface="+mn-cs"/>
              </a:rPr>
              <a:t>with</a:t>
            </a: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 severe CKD </a:t>
            </a:r>
          </a:p>
        </p:txBody>
      </p:sp>
      <p:sp>
        <p:nvSpPr>
          <p:cNvPr id="9" name="Tekstvak 59">
            <a:extLst>
              <a:ext uri="{FF2B5EF4-FFF2-40B4-BE49-F238E27FC236}">
                <a16:creationId xmlns:a16="http://schemas.microsoft.com/office/drawing/2014/main" id="{85C4BB3E-960C-3C2B-779A-19C0012C565D}"/>
              </a:ext>
            </a:extLst>
          </p:cNvPr>
          <p:cNvSpPr txBox="1"/>
          <p:nvPr/>
        </p:nvSpPr>
        <p:spPr>
          <a:xfrm>
            <a:off x="7107383" y="6470011"/>
            <a:ext cx="5004968" cy="307777"/>
          </a:xfrm>
          <a:prstGeom prst="rect">
            <a:avLst/>
          </a:prstGeom>
          <a:noFill/>
        </p:spPr>
        <p:txBody>
          <a:bodyPr wrap="square" rtlCol="0">
            <a:spAutoFit/>
          </a:bodyPr>
          <a:lstStyle/>
          <a:p>
            <a:pPr algn="r"/>
            <a:r>
              <a:rPr lang="nl-NL" sz="1400" dirty="0">
                <a:solidFill>
                  <a:schemeClr val="bg1"/>
                </a:solidFill>
              </a:rPr>
              <a:t>ClinicalTrials.gov </a:t>
            </a:r>
            <a:r>
              <a:rPr lang="nl-NL" sz="1400" i="1" dirty="0">
                <a:solidFill>
                  <a:schemeClr val="bg1"/>
                </a:solidFill>
              </a:rPr>
              <a:t>NCT05374291</a:t>
            </a:r>
          </a:p>
        </p:txBody>
      </p:sp>
    </p:spTree>
    <p:extLst>
      <p:ext uri="{BB962C8B-B14F-4D97-AF65-F5344CB8AC3E}">
        <p14:creationId xmlns:p14="http://schemas.microsoft.com/office/powerpoint/2010/main" val="467510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76D56-344A-1314-E79B-1AEB50958C2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149057F-B8E6-CB2C-0572-76BB1047919E}"/>
              </a:ext>
            </a:extLst>
          </p:cNvPr>
          <p:cNvSpPr>
            <a:spLocks noGrp="1"/>
          </p:cNvSpPr>
          <p:nvPr>
            <p:ph type="title"/>
          </p:nvPr>
        </p:nvSpPr>
        <p:spPr>
          <a:xfrm>
            <a:off x="1097280" y="286603"/>
            <a:ext cx="10058400" cy="1450757"/>
          </a:xfrm>
        </p:spPr>
        <p:txBody>
          <a:bodyPr>
            <a:normAutofit/>
          </a:bodyPr>
          <a:lstStyle/>
          <a:p>
            <a:pPr algn="ctr"/>
            <a:r>
              <a:rPr lang="nl-NL" dirty="0"/>
              <a:t>The DAPA-CKD trial</a:t>
            </a:r>
            <a:br>
              <a:rPr lang="nl-NL" dirty="0"/>
            </a:br>
            <a:r>
              <a:rPr lang="nl-NL" sz="3600" dirty="0" err="1"/>
              <a:t>Severely</a:t>
            </a:r>
            <a:r>
              <a:rPr lang="nl-NL" sz="3600" dirty="0"/>
              <a:t> </a:t>
            </a:r>
            <a:r>
              <a:rPr lang="nl-NL" sz="3600" dirty="0" err="1"/>
              <a:t>impaired</a:t>
            </a:r>
            <a:r>
              <a:rPr lang="nl-NL" sz="3600" dirty="0"/>
              <a:t> </a:t>
            </a:r>
            <a:r>
              <a:rPr lang="nl-NL" sz="3600" dirty="0" err="1"/>
              <a:t>eGFR</a:t>
            </a:r>
            <a:r>
              <a:rPr lang="nl-NL" sz="3600" dirty="0"/>
              <a:t>, does </a:t>
            </a:r>
            <a:r>
              <a:rPr lang="nl-NL" sz="3600" dirty="0" err="1"/>
              <a:t>it</a:t>
            </a:r>
            <a:r>
              <a:rPr lang="nl-NL" sz="3600" dirty="0"/>
              <a:t> matter ? </a:t>
            </a:r>
          </a:p>
        </p:txBody>
      </p:sp>
      <p:grpSp>
        <p:nvGrpSpPr>
          <p:cNvPr id="3" name="Groep 6">
            <a:extLst>
              <a:ext uri="{FF2B5EF4-FFF2-40B4-BE49-F238E27FC236}">
                <a16:creationId xmlns:a16="http://schemas.microsoft.com/office/drawing/2014/main" id="{29BEFE7B-41EE-2153-9EAB-E6B01AAB39C2}"/>
              </a:ext>
            </a:extLst>
          </p:cNvPr>
          <p:cNvGrpSpPr/>
          <p:nvPr/>
        </p:nvGrpSpPr>
        <p:grpSpPr>
          <a:xfrm>
            <a:off x="6507219" y="1650276"/>
            <a:ext cx="5684781" cy="1735613"/>
            <a:chOff x="1954341" y="723"/>
            <a:chExt cx="5684781" cy="1735613"/>
          </a:xfrm>
        </p:grpSpPr>
        <p:sp>
          <p:nvSpPr>
            <p:cNvPr id="4" name="Rechthoek 7">
              <a:extLst>
                <a:ext uri="{FF2B5EF4-FFF2-40B4-BE49-F238E27FC236}">
                  <a16:creationId xmlns:a16="http://schemas.microsoft.com/office/drawing/2014/main" id="{136A01A4-61F7-1482-2E57-AF66B8D444A4}"/>
                </a:ext>
              </a:extLst>
            </p:cNvPr>
            <p:cNvSpPr/>
            <p:nvPr/>
          </p:nvSpPr>
          <p:spPr>
            <a:xfrm>
              <a:off x="1954342" y="723"/>
              <a:ext cx="5413767" cy="169207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a:p>
          </p:txBody>
        </p:sp>
        <p:sp>
          <p:nvSpPr>
            <p:cNvPr id="5" name="Tekstvak 8">
              <a:extLst>
                <a:ext uri="{FF2B5EF4-FFF2-40B4-BE49-F238E27FC236}">
                  <a16:creationId xmlns:a16="http://schemas.microsoft.com/office/drawing/2014/main" id="{EBA1517A-8585-9F5C-1B9C-1D875CAAE3E8}"/>
                </a:ext>
              </a:extLst>
            </p:cNvPr>
            <p:cNvSpPr txBox="1"/>
            <p:nvPr/>
          </p:nvSpPr>
          <p:spPr>
            <a:xfrm>
              <a:off x="1954341" y="44265"/>
              <a:ext cx="5684781" cy="16920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9078" tIns="179078" rIns="179078" bIns="179078" numCol="1" spcCol="1270" anchor="ctr" anchorCtr="0">
              <a:noAutofit/>
            </a:bodyPr>
            <a:lstStyle/>
            <a:p>
              <a:pPr lvl="0" algn="l" defTabSz="844550">
                <a:lnSpc>
                  <a:spcPct val="100000"/>
                </a:lnSpc>
                <a:spcBef>
                  <a:spcPct val="0"/>
                </a:spcBef>
                <a:spcAft>
                  <a:spcPct val="35000"/>
                </a:spcAft>
              </a:pPr>
              <a:r>
                <a:rPr lang="nl-NL" sz="1900" u="sng" dirty="0"/>
                <a:t>Participants</a:t>
              </a:r>
              <a:r>
                <a:rPr lang="nl-NL" sz="1900" kern="1200" dirty="0"/>
                <a:t>: </a:t>
              </a:r>
            </a:p>
            <a:p>
              <a:pPr lvl="0" algn="l" defTabSz="844550">
                <a:lnSpc>
                  <a:spcPct val="100000"/>
                </a:lnSpc>
                <a:spcBef>
                  <a:spcPct val="0"/>
                </a:spcBef>
                <a:spcAft>
                  <a:spcPct val="35000"/>
                </a:spcAft>
              </a:pPr>
              <a:r>
                <a:rPr lang="nl-NL" sz="1900" dirty="0"/>
                <a:t>CKD </a:t>
              </a:r>
              <a:r>
                <a:rPr lang="nl-NL" sz="1900" dirty="0" err="1"/>
                <a:t>with</a:t>
              </a:r>
              <a:r>
                <a:rPr lang="nl-NL" sz="1900" dirty="0"/>
                <a:t> or without</a:t>
              </a:r>
              <a:r>
                <a:rPr lang="nl-NL" sz="1900" i="1" dirty="0"/>
                <a:t> </a:t>
              </a:r>
              <a:r>
                <a:rPr lang="nl-NL" sz="1900" dirty="0"/>
                <a:t>T2D, </a:t>
              </a:r>
              <a:r>
                <a:rPr lang="nl-NL" sz="1900" b="1" dirty="0" err="1"/>
                <a:t>eGFR</a:t>
              </a:r>
              <a:r>
                <a:rPr lang="nl-NL" sz="1900" b="1" dirty="0"/>
                <a:t> 25-30 ml/min</a:t>
              </a:r>
              <a:r>
                <a:rPr lang="nl-NL" sz="1900" i="1" dirty="0"/>
                <a:t>, </a:t>
              </a:r>
              <a:r>
                <a:rPr lang="nl-NL" sz="1900" dirty="0"/>
                <a:t>n = 624</a:t>
              </a:r>
            </a:p>
          </p:txBody>
        </p:sp>
      </p:grpSp>
      <p:grpSp>
        <p:nvGrpSpPr>
          <p:cNvPr id="6" name="Groep 9">
            <a:extLst>
              <a:ext uri="{FF2B5EF4-FFF2-40B4-BE49-F238E27FC236}">
                <a16:creationId xmlns:a16="http://schemas.microsoft.com/office/drawing/2014/main" id="{E3746B4E-8E85-7D0E-D1C4-1CD5F9878BCC}"/>
              </a:ext>
            </a:extLst>
          </p:cNvPr>
          <p:cNvGrpSpPr/>
          <p:nvPr/>
        </p:nvGrpSpPr>
        <p:grpSpPr>
          <a:xfrm>
            <a:off x="6507219" y="3265716"/>
            <a:ext cx="5413767" cy="1692071"/>
            <a:chOff x="1954342" y="723"/>
            <a:chExt cx="5413767" cy="1692071"/>
          </a:xfrm>
        </p:grpSpPr>
        <p:sp>
          <p:nvSpPr>
            <p:cNvPr id="7" name="Rechthoek 10">
              <a:extLst>
                <a:ext uri="{FF2B5EF4-FFF2-40B4-BE49-F238E27FC236}">
                  <a16:creationId xmlns:a16="http://schemas.microsoft.com/office/drawing/2014/main" id="{D6C443D4-4841-7235-57BE-FA14BA432A24}"/>
                </a:ext>
              </a:extLst>
            </p:cNvPr>
            <p:cNvSpPr/>
            <p:nvPr/>
          </p:nvSpPr>
          <p:spPr>
            <a:xfrm>
              <a:off x="1954342" y="723"/>
              <a:ext cx="5413767" cy="169207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a:p>
          </p:txBody>
        </p:sp>
        <p:sp>
          <p:nvSpPr>
            <p:cNvPr id="8" name="Tekstvak 11">
              <a:extLst>
                <a:ext uri="{FF2B5EF4-FFF2-40B4-BE49-F238E27FC236}">
                  <a16:creationId xmlns:a16="http://schemas.microsoft.com/office/drawing/2014/main" id="{D1B4F836-3E74-DCC9-DFCA-CC2EC3C3A3D2}"/>
                </a:ext>
              </a:extLst>
            </p:cNvPr>
            <p:cNvSpPr txBox="1"/>
            <p:nvPr/>
          </p:nvSpPr>
          <p:spPr>
            <a:xfrm>
              <a:off x="1954342" y="723"/>
              <a:ext cx="5413767" cy="16920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9078" tIns="179078" rIns="179078" bIns="179078" numCol="1" spcCol="1270" anchor="ctr" anchorCtr="0">
              <a:noAutofit/>
            </a:bodyPr>
            <a:lstStyle/>
            <a:p>
              <a:pPr lvl="0" algn="l" defTabSz="844550">
                <a:lnSpc>
                  <a:spcPct val="100000"/>
                </a:lnSpc>
                <a:spcBef>
                  <a:spcPct val="0"/>
                </a:spcBef>
                <a:spcAft>
                  <a:spcPct val="35000"/>
                </a:spcAft>
              </a:pPr>
              <a:r>
                <a:rPr lang="nl-NL" sz="1900" u="sng" kern="1200" dirty="0" err="1"/>
                <a:t>Primary</a:t>
              </a:r>
              <a:r>
                <a:rPr lang="nl-NL" sz="1900" u="sng" kern="1200" dirty="0"/>
                <a:t> </a:t>
              </a:r>
              <a:r>
                <a:rPr lang="nl-NL" sz="1900" u="sng" kern="1200" dirty="0" err="1"/>
                <a:t>outcome</a:t>
              </a:r>
              <a:r>
                <a:rPr lang="nl-NL" sz="1900" u="sng" kern="1200" dirty="0"/>
                <a:t>:</a:t>
              </a:r>
              <a:r>
                <a:rPr lang="nl-NL" sz="1900" kern="1200" dirty="0"/>
                <a:t> </a:t>
              </a:r>
            </a:p>
            <a:p>
              <a:pPr lvl="0" algn="l" defTabSz="844550">
                <a:lnSpc>
                  <a:spcPct val="100000"/>
                </a:lnSpc>
                <a:spcBef>
                  <a:spcPct val="0"/>
                </a:spcBef>
              </a:pPr>
              <a:r>
                <a:rPr lang="nl-NL" sz="1900" kern="1200" dirty="0" err="1"/>
                <a:t>Incidence</a:t>
              </a:r>
              <a:r>
                <a:rPr lang="nl-NL" sz="1900" kern="1200" dirty="0"/>
                <a:t> of 50% </a:t>
              </a:r>
              <a:r>
                <a:rPr lang="nl-NL" sz="1900" kern="1200" dirty="0" err="1"/>
                <a:t>decrease</a:t>
              </a:r>
              <a:r>
                <a:rPr lang="nl-NL" sz="1900" kern="1200" dirty="0"/>
                <a:t> in </a:t>
              </a:r>
              <a:r>
                <a:rPr lang="nl-NL" sz="1900" kern="1200" dirty="0" err="1"/>
                <a:t>eGFR</a:t>
              </a:r>
              <a:r>
                <a:rPr lang="nl-NL" sz="1900" kern="1200" dirty="0"/>
                <a:t>, </a:t>
              </a:r>
              <a:r>
                <a:rPr lang="nl-NL" sz="1900" kern="1200" dirty="0" err="1"/>
                <a:t>kidney</a:t>
              </a:r>
              <a:r>
                <a:rPr lang="nl-NL" sz="1900" kern="1200" dirty="0"/>
                <a:t> failure,  </a:t>
              </a:r>
            </a:p>
            <a:p>
              <a:pPr lvl="0" algn="l" defTabSz="844550">
                <a:lnSpc>
                  <a:spcPct val="100000"/>
                </a:lnSpc>
                <a:spcBef>
                  <a:spcPct val="0"/>
                </a:spcBef>
                <a:spcAft>
                  <a:spcPct val="35000"/>
                </a:spcAft>
              </a:pPr>
              <a:r>
                <a:rPr lang="nl-NL" sz="1900" kern="1200" dirty="0"/>
                <a:t>or </a:t>
              </a:r>
              <a:r>
                <a:rPr lang="nl-NL" sz="1900" kern="1200" dirty="0" err="1"/>
                <a:t>renal</a:t>
              </a:r>
              <a:r>
                <a:rPr lang="nl-NL" sz="1900" kern="1200" dirty="0"/>
                <a:t> </a:t>
              </a:r>
              <a:r>
                <a:rPr lang="nl-NL" sz="1900" kern="1200" dirty="0" err="1"/>
                <a:t>and</a:t>
              </a:r>
              <a:r>
                <a:rPr lang="nl-NL" sz="1900" kern="1200" dirty="0"/>
                <a:t> </a:t>
              </a:r>
              <a:r>
                <a:rPr lang="nl-NL" sz="1900" kern="1200" dirty="0" err="1"/>
                <a:t>cardiovascular</a:t>
              </a:r>
              <a:r>
                <a:rPr lang="nl-NL" sz="1900" kern="1200" dirty="0"/>
                <a:t> </a:t>
              </a:r>
              <a:r>
                <a:rPr lang="nl-NL" sz="1900" kern="1200" dirty="0" err="1"/>
                <a:t>mortality</a:t>
              </a:r>
              <a:endParaRPr lang="en-US" sz="1900" kern="1200" dirty="0"/>
            </a:p>
          </p:txBody>
        </p:sp>
      </p:grpSp>
      <p:sp>
        <p:nvSpPr>
          <p:cNvPr id="9" name="Tijdelijke aanduiding voor inhoud 12">
            <a:extLst>
              <a:ext uri="{FF2B5EF4-FFF2-40B4-BE49-F238E27FC236}">
                <a16:creationId xmlns:a16="http://schemas.microsoft.com/office/drawing/2014/main" id="{FB3D8323-A5A3-5FD1-D63A-46A7FAD09488}"/>
              </a:ext>
            </a:extLst>
          </p:cNvPr>
          <p:cNvSpPr txBox="1">
            <a:spLocks noGrp="1"/>
          </p:cNvSpPr>
          <p:nvPr>
            <p:ph idx="1"/>
          </p:nvPr>
        </p:nvSpPr>
        <p:spPr>
          <a:xfrm>
            <a:off x="7836571" y="6481602"/>
            <a:ext cx="4278015" cy="286232"/>
          </a:xfrm>
          <a:prstGeom prst="rect">
            <a:avLst/>
          </a:prstGeom>
          <a:noFill/>
        </p:spPr>
        <p:txBody>
          <a:bodyPr wrap="square" rtlCol="0">
            <a:spAutoFit/>
          </a:bodyPr>
          <a:lstStyle/>
          <a:p>
            <a:pPr algn="r"/>
            <a:r>
              <a:rPr lang="nl-NL" sz="1400" dirty="0" err="1">
                <a:solidFill>
                  <a:schemeClr val="bg1"/>
                </a:solidFill>
              </a:rPr>
              <a:t>Chertow</a:t>
            </a:r>
            <a:r>
              <a:rPr lang="nl-NL" sz="1400" dirty="0">
                <a:solidFill>
                  <a:schemeClr val="bg1"/>
                </a:solidFill>
              </a:rPr>
              <a:t> et al, </a:t>
            </a:r>
            <a:r>
              <a:rPr lang="nl-NL" sz="1400" i="1" dirty="0">
                <a:solidFill>
                  <a:schemeClr val="bg1"/>
                </a:solidFill>
              </a:rPr>
              <a:t>JASN </a:t>
            </a:r>
            <a:r>
              <a:rPr lang="nl-NL" sz="1400" dirty="0">
                <a:solidFill>
                  <a:schemeClr val="bg1"/>
                </a:solidFill>
              </a:rPr>
              <a:t>2021;32:2352-2361</a:t>
            </a:r>
          </a:p>
        </p:txBody>
      </p:sp>
      <p:pic>
        <p:nvPicPr>
          <p:cNvPr id="10" name="Picture 2">
            <a:extLst>
              <a:ext uri="{FF2B5EF4-FFF2-40B4-BE49-F238E27FC236}">
                <a16:creationId xmlns:a16="http://schemas.microsoft.com/office/drawing/2014/main" id="{864C5E7C-F367-7C64-07D7-EB965C4EF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646" y="2184405"/>
            <a:ext cx="5381980" cy="3483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hthoek 2">
            <a:extLst>
              <a:ext uri="{FF2B5EF4-FFF2-40B4-BE49-F238E27FC236}">
                <a16:creationId xmlns:a16="http://schemas.microsoft.com/office/drawing/2014/main" id="{B25FA977-13B3-90CE-AFA0-32FFB3AA6A1C}"/>
              </a:ext>
            </a:extLst>
          </p:cNvPr>
          <p:cNvSpPr/>
          <p:nvPr/>
        </p:nvSpPr>
        <p:spPr>
          <a:xfrm>
            <a:off x="1456267" y="2184405"/>
            <a:ext cx="245533" cy="3119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4">
            <a:extLst>
              <a:ext uri="{FF2B5EF4-FFF2-40B4-BE49-F238E27FC236}">
                <a16:creationId xmlns:a16="http://schemas.microsoft.com/office/drawing/2014/main" id="{4C78311F-2721-6EAD-B199-A31CA25353AC}"/>
              </a:ext>
            </a:extLst>
          </p:cNvPr>
          <p:cNvSpPr txBox="1"/>
          <p:nvPr/>
        </p:nvSpPr>
        <p:spPr>
          <a:xfrm>
            <a:off x="91760" y="6490693"/>
            <a:ext cx="6415460" cy="307777"/>
          </a:xfrm>
          <a:prstGeom prst="rect">
            <a:avLst/>
          </a:prstGeom>
          <a:noFill/>
        </p:spPr>
        <p:txBody>
          <a:bodyPr wrap="square" rtlCol="0">
            <a:spAutoFit/>
          </a:bodyPr>
          <a:lstStyle/>
          <a:p>
            <a:r>
              <a:rPr lang="nl-NL" sz="1400" dirty="0">
                <a:solidFill>
                  <a:schemeClr val="bg1"/>
                </a:solidFill>
              </a:rPr>
              <a:t>DAPA-CKD </a:t>
            </a:r>
            <a:r>
              <a:rPr lang="nl-NL" sz="1400" dirty="0" err="1">
                <a:solidFill>
                  <a:schemeClr val="bg1"/>
                </a:solidFill>
              </a:rPr>
              <a:t>inclusion</a:t>
            </a:r>
            <a:r>
              <a:rPr lang="nl-NL" sz="1400" dirty="0">
                <a:solidFill>
                  <a:schemeClr val="bg1"/>
                </a:solidFill>
              </a:rPr>
              <a:t>: </a:t>
            </a:r>
            <a:r>
              <a:rPr lang="nl-NL" sz="1400" dirty="0" err="1">
                <a:solidFill>
                  <a:schemeClr val="bg1"/>
                </a:solidFill>
              </a:rPr>
              <a:t>eGFR</a:t>
            </a:r>
            <a:r>
              <a:rPr lang="nl-NL" sz="1400" dirty="0">
                <a:solidFill>
                  <a:schemeClr val="bg1"/>
                </a:solidFill>
              </a:rPr>
              <a:t> 25-75 </a:t>
            </a:r>
            <a:r>
              <a:rPr lang="nl-NL" sz="1400" dirty="0" err="1">
                <a:solidFill>
                  <a:schemeClr val="bg1"/>
                </a:solidFill>
              </a:rPr>
              <a:t>mL</a:t>
            </a:r>
            <a:r>
              <a:rPr lang="nl-NL" sz="1400" dirty="0">
                <a:solidFill>
                  <a:schemeClr val="bg1"/>
                </a:solidFill>
              </a:rPr>
              <a:t>/min/1.73m2 </a:t>
            </a:r>
            <a:r>
              <a:rPr lang="nl-NL" sz="1400" dirty="0" err="1">
                <a:solidFill>
                  <a:schemeClr val="bg1"/>
                </a:solidFill>
              </a:rPr>
              <a:t>and</a:t>
            </a:r>
            <a:r>
              <a:rPr lang="nl-NL" sz="1400" dirty="0">
                <a:solidFill>
                  <a:schemeClr val="bg1"/>
                </a:solidFill>
              </a:rPr>
              <a:t> ACR &gt;200 mg/g</a:t>
            </a:r>
          </a:p>
        </p:txBody>
      </p:sp>
    </p:spTree>
    <p:extLst>
      <p:ext uri="{BB962C8B-B14F-4D97-AF65-F5344CB8AC3E}">
        <p14:creationId xmlns:p14="http://schemas.microsoft.com/office/powerpoint/2010/main" val="176005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13FD6-05E9-50B7-E631-B2A9F7A8BAE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0F9BF53-C51D-8392-B095-F395524DF4C7}"/>
              </a:ext>
            </a:extLst>
          </p:cNvPr>
          <p:cNvSpPr>
            <a:spLocks noGrp="1"/>
          </p:cNvSpPr>
          <p:nvPr>
            <p:ph type="title"/>
          </p:nvPr>
        </p:nvSpPr>
        <p:spPr>
          <a:xfrm>
            <a:off x="1066800" y="263633"/>
            <a:ext cx="8966525" cy="1450757"/>
          </a:xfrm>
        </p:spPr>
        <p:txBody>
          <a:bodyPr>
            <a:normAutofit/>
          </a:bodyPr>
          <a:lstStyle/>
          <a:p>
            <a:r>
              <a:rPr lang="nl-NL" dirty="0"/>
              <a:t>Baseline </a:t>
            </a:r>
            <a:r>
              <a:rPr lang="nl-NL" dirty="0" err="1"/>
              <a:t>characteristics</a:t>
            </a:r>
            <a:br>
              <a:rPr lang="nl-NL" dirty="0"/>
            </a:br>
            <a:r>
              <a:rPr lang="nl-NL" sz="3600" dirty="0"/>
              <a:t>Per November 4, 2025: n=1500</a:t>
            </a:r>
          </a:p>
        </p:txBody>
      </p:sp>
      <p:pic>
        <p:nvPicPr>
          <p:cNvPr id="5" name="Afbeelding 4">
            <a:extLst>
              <a:ext uri="{FF2B5EF4-FFF2-40B4-BE49-F238E27FC236}">
                <a16:creationId xmlns:a16="http://schemas.microsoft.com/office/drawing/2014/main" id="{8DD0FF1A-20CF-3A48-7D6B-CF73D5B0E6C8}"/>
              </a:ext>
            </a:extLst>
          </p:cNvPr>
          <p:cNvPicPr>
            <a:picLocks noChangeAspect="1"/>
          </p:cNvPicPr>
          <p:nvPr/>
        </p:nvPicPr>
        <p:blipFill>
          <a:blip r:embed="rId3"/>
          <a:stretch>
            <a:fillRect/>
          </a:stretch>
        </p:blipFill>
        <p:spPr>
          <a:xfrm>
            <a:off x="10033325" y="297870"/>
            <a:ext cx="1912125" cy="1161616"/>
          </a:xfrm>
          <a:prstGeom prst="rect">
            <a:avLst/>
          </a:prstGeom>
        </p:spPr>
      </p:pic>
      <p:graphicFrame>
        <p:nvGraphicFramePr>
          <p:cNvPr id="3" name="Tabel 2">
            <a:extLst>
              <a:ext uri="{FF2B5EF4-FFF2-40B4-BE49-F238E27FC236}">
                <a16:creationId xmlns:a16="http://schemas.microsoft.com/office/drawing/2014/main" id="{477A3F9F-4EB1-7D72-AA46-6E5D39D5A61B}"/>
              </a:ext>
            </a:extLst>
          </p:cNvPr>
          <p:cNvGraphicFramePr>
            <a:graphicFrameLocks noGrp="1"/>
          </p:cNvGraphicFramePr>
          <p:nvPr>
            <p:extLst>
              <p:ext uri="{D42A27DB-BD31-4B8C-83A1-F6EECF244321}">
                <p14:modId xmlns:p14="http://schemas.microsoft.com/office/powerpoint/2010/main" val="1563854754"/>
              </p:ext>
            </p:extLst>
          </p:nvPr>
        </p:nvGraphicFramePr>
        <p:xfrm>
          <a:off x="2032000" y="1860485"/>
          <a:ext cx="8127999" cy="4297680"/>
        </p:xfrm>
        <a:graphic>
          <a:graphicData uri="http://schemas.openxmlformats.org/drawingml/2006/table">
            <a:tbl>
              <a:tblPr firstRow="1" bandRow="1">
                <a:tableStyleId>{21E4AEA4-8DFA-4A89-87EB-49C32662AFE0}</a:tableStyleId>
              </a:tblPr>
              <a:tblGrid>
                <a:gridCol w="3114766">
                  <a:extLst>
                    <a:ext uri="{9D8B030D-6E8A-4147-A177-3AD203B41FA5}">
                      <a16:colId xmlns:a16="http://schemas.microsoft.com/office/drawing/2014/main" val="3921289072"/>
                    </a:ext>
                  </a:extLst>
                </a:gridCol>
                <a:gridCol w="1698171">
                  <a:extLst>
                    <a:ext uri="{9D8B030D-6E8A-4147-A177-3AD203B41FA5}">
                      <a16:colId xmlns:a16="http://schemas.microsoft.com/office/drawing/2014/main" val="1222602072"/>
                    </a:ext>
                  </a:extLst>
                </a:gridCol>
                <a:gridCol w="1715589">
                  <a:extLst>
                    <a:ext uri="{9D8B030D-6E8A-4147-A177-3AD203B41FA5}">
                      <a16:colId xmlns:a16="http://schemas.microsoft.com/office/drawing/2014/main" val="266301136"/>
                    </a:ext>
                  </a:extLst>
                </a:gridCol>
                <a:gridCol w="1599473">
                  <a:extLst>
                    <a:ext uri="{9D8B030D-6E8A-4147-A177-3AD203B41FA5}">
                      <a16:colId xmlns:a16="http://schemas.microsoft.com/office/drawing/2014/main" val="3014404091"/>
                    </a:ext>
                  </a:extLst>
                </a:gridCol>
              </a:tblGrid>
              <a:tr h="326761">
                <a:tc>
                  <a:txBody>
                    <a:bodyPr/>
                    <a:lstStyle/>
                    <a:p>
                      <a:endParaRPr lang="nl-NL"/>
                    </a:p>
                  </a:txBody>
                  <a:tcPr/>
                </a:tc>
                <a:tc>
                  <a:txBody>
                    <a:bodyPr/>
                    <a:lstStyle/>
                    <a:p>
                      <a:pPr algn="ctr"/>
                      <a:r>
                        <a:rPr lang="nl-NL" dirty="0">
                          <a:solidFill>
                            <a:schemeClr val="tx1">
                              <a:lumMod val="75000"/>
                              <a:lumOff val="25000"/>
                            </a:schemeClr>
                          </a:solidFill>
                        </a:rPr>
                        <a:t>CKD</a:t>
                      </a:r>
                    </a:p>
                    <a:p>
                      <a:pPr algn="ctr"/>
                      <a:r>
                        <a:rPr lang="nl-NL" dirty="0">
                          <a:solidFill>
                            <a:schemeClr val="tx1">
                              <a:lumMod val="75000"/>
                              <a:lumOff val="25000"/>
                            </a:schemeClr>
                          </a:solidFill>
                        </a:rPr>
                        <a:t>N=560</a:t>
                      </a:r>
                    </a:p>
                  </a:txBody>
                  <a:tcPr/>
                </a:tc>
                <a:tc>
                  <a:txBody>
                    <a:bodyPr/>
                    <a:lstStyle/>
                    <a:p>
                      <a:pPr algn="ctr"/>
                      <a:r>
                        <a:rPr lang="nl-NL" dirty="0" err="1">
                          <a:solidFill>
                            <a:schemeClr val="tx1">
                              <a:lumMod val="75000"/>
                              <a:lumOff val="25000"/>
                            </a:schemeClr>
                          </a:solidFill>
                        </a:rPr>
                        <a:t>Dialysis</a:t>
                      </a:r>
                      <a:endParaRPr lang="nl-NL" dirty="0">
                        <a:solidFill>
                          <a:schemeClr val="tx1">
                            <a:lumMod val="75000"/>
                            <a:lumOff val="25000"/>
                          </a:schemeClr>
                        </a:solidFill>
                      </a:endParaRPr>
                    </a:p>
                    <a:p>
                      <a:pPr algn="ctr"/>
                      <a:r>
                        <a:rPr lang="nl-NL" dirty="0">
                          <a:solidFill>
                            <a:schemeClr val="tx1">
                              <a:lumMod val="75000"/>
                              <a:lumOff val="25000"/>
                            </a:schemeClr>
                          </a:solidFill>
                        </a:rPr>
                        <a:t>N=465</a:t>
                      </a:r>
                    </a:p>
                  </a:txBody>
                  <a:tcPr/>
                </a:tc>
                <a:tc>
                  <a:txBody>
                    <a:bodyPr/>
                    <a:lstStyle/>
                    <a:p>
                      <a:pPr algn="ctr"/>
                      <a:r>
                        <a:rPr lang="nl-NL" dirty="0">
                          <a:solidFill>
                            <a:schemeClr val="tx1">
                              <a:lumMod val="75000"/>
                              <a:lumOff val="25000"/>
                            </a:schemeClr>
                          </a:solidFill>
                        </a:rPr>
                        <a:t>Transplant</a:t>
                      </a:r>
                    </a:p>
                    <a:p>
                      <a:pPr algn="ctr"/>
                      <a:r>
                        <a:rPr lang="nl-NL" dirty="0">
                          <a:solidFill>
                            <a:schemeClr val="tx1">
                              <a:lumMod val="75000"/>
                              <a:lumOff val="25000"/>
                            </a:schemeClr>
                          </a:solidFill>
                        </a:rPr>
                        <a:t>N=417</a:t>
                      </a:r>
                    </a:p>
                  </a:txBody>
                  <a:tcPr/>
                </a:tc>
                <a:extLst>
                  <a:ext uri="{0D108BD9-81ED-4DB2-BD59-A6C34878D82A}">
                    <a16:rowId xmlns:a16="http://schemas.microsoft.com/office/drawing/2014/main" val="1917770952"/>
                  </a:ext>
                </a:extLst>
              </a:tr>
              <a:tr h="326761">
                <a:tc>
                  <a:txBody>
                    <a:bodyPr/>
                    <a:lstStyle/>
                    <a:p>
                      <a:r>
                        <a:rPr lang="nl-NL" dirty="0"/>
                        <a:t>Male </a:t>
                      </a:r>
                      <a:r>
                        <a:rPr lang="nl-NL" dirty="0" err="1"/>
                        <a:t>sex</a:t>
                      </a:r>
                      <a:r>
                        <a:rPr lang="nl-NL" dirty="0"/>
                        <a:t>, %</a:t>
                      </a:r>
                    </a:p>
                  </a:txBody>
                  <a:tcPr/>
                </a:tc>
                <a:tc>
                  <a:txBody>
                    <a:bodyPr/>
                    <a:lstStyle/>
                    <a:p>
                      <a:pPr algn="ctr"/>
                      <a:r>
                        <a:rPr lang="nl-NL" dirty="0"/>
                        <a:t>68</a:t>
                      </a:r>
                    </a:p>
                  </a:txBody>
                  <a:tcPr/>
                </a:tc>
                <a:tc>
                  <a:txBody>
                    <a:bodyPr/>
                    <a:lstStyle/>
                    <a:p>
                      <a:pPr algn="ctr"/>
                      <a:r>
                        <a:rPr lang="nl-NL" dirty="0"/>
                        <a:t>71</a:t>
                      </a:r>
                    </a:p>
                  </a:txBody>
                  <a:tcPr/>
                </a:tc>
                <a:tc>
                  <a:txBody>
                    <a:bodyPr/>
                    <a:lstStyle/>
                    <a:p>
                      <a:pPr algn="ctr"/>
                      <a:r>
                        <a:rPr lang="nl-NL" dirty="0"/>
                        <a:t>64</a:t>
                      </a:r>
                    </a:p>
                  </a:txBody>
                  <a:tcPr/>
                </a:tc>
                <a:extLst>
                  <a:ext uri="{0D108BD9-81ED-4DB2-BD59-A6C34878D82A}">
                    <a16:rowId xmlns:a16="http://schemas.microsoft.com/office/drawing/2014/main" val="3187939419"/>
                  </a:ext>
                </a:extLst>
              </a:tr>
              <a:tr h="326761">
                <a:tc>
                  <a:txBody>
                    <a:bodyPr/>
                    <a:lstStyle/>
                    <a:p>
                      <a:r>
                        <a:rPr lang="nl-NL" dirty="0"/>
                        <a:t>Age, </a:t>
                      </a:r>
                      <a:r>
                        <a:rPr lang="nl-NL" dirty="0" err="1"/>
                        <a:t>yr</a:t>
                      </a:r>
                      <a:endParaRPr lang="nl-NL" dirty="0"/>
                    </a:p>
                  </a:txBody>
                  <a:tcPr/>
                </a:tc>
                <a:tc>
                  <a:txBody>
                    <a:bodyPr/>
                    <a:lstStyle/>
                    <a:p>
                      <a:pPr algn="ctr"/>
                      <a:r>
                        <a:rPr lang="nl-NL" dirty="0"/>
                        <a:t>69</a:t>
                      </a:r>
                    </a:p>
                  </a:txBody>
                  <a:tcPr/>
                </a:tc>
                <a:tc>
                  <a:txBody>
                    <a:bodyPr/>
                    <a:lstStyle/>
                    <a:p>
                      <a:pPr algn="ctr"/>
                      <a:r>
                        <a:rPr lang="nl-NL" dirty="0"/>
                        <a:t>65</a:t>
                      </a:r>
                    </a:p>
                  </a:txBody>
                  <a:tcPr/>
                </a:tc>
                <a:tc>
                  <a:txBody>
                    <a:bodyPr/>
                    <a:lstStyle/>
                    <a:p>
                      <a:pPr algn="ctr"/>
                      <a:r>
                        <a:rPr lang="nl-NL" dirty="0"/>
                        <a:t>57</a:t>
                      </a:r>
                    </a:p>
                  </a:txBody>
                  <a:tcPr/>
                </a:tc>
                <a:extLst>
                  <a:ext uri="{0D108BD9-81ED-4DB2-BD59-A6C34878D82A}">
                    <a16:rowId xmlns:a16="http://schemas.microsoft.com/office/drawing/2014/main" val="1165357911"/>
                  </a:ext>
                </a:extLst>
              </a:tr>
              <a:tr h="326761">
                <a:tc>
                  <a:txBody>
                    <a:bodyPr/>
                    <a:lstStyle/>
                    <a:p>
                      <a:r>
                        <a:rPr lang="nl-NL" dirty="0"/>
                        <a:t>White race, %</a:t>
                      </a:r>
                    </a:p>
                  </a:txBody>
                  <a:tcPr/>
                </a:tc>
                <a:tc>
                  <a:txBody>
                    <a:bodyPr/>
                    <a:lstStyle/>
                    <a:p>
                      <a:pPr algn="ctr"/>
                      <a:r>
                        <a:rPr lang="nl-NL" dirty="0"/>
                        <a:t>92</a:t>
                      </a:r>
                    </a:p>
                  </a:txBody>
                  <a:tcPr/>
                </a:tc>
                <a:tc>
                  <a:txBody>
                    <a:bodyPr/>
                    <a:lstStyle/>
                    <a:p>
                      <a:pPr algn="ctr"/>
                      <a:r>
                        <a:rPr lang="nl-NL" dirty="0"/>
                        <a:t>81</a:t>
                      </a:r>
                    </a:p>
                  </a:txBody>
                  <a:tcPr/>
                </a:tc>
                <a:tc>
                  <a:txBody>
                    <a:bodyPr/>
                    <a:lstStyle/>
                    <a:p>
                      <a:pPr algn="ctr"/>
                      <a:r>
                        <a:rPr lang="nl-NL" dirty="0"/>
                        <a:t>89</a:t>
                      </a:r>
                    </a:p>
                  </a:txBody>
                  <a:tcPr/>
                </a:tc>
                <a:extLst>
                  <a:ext uri="{0D108BD9-81ED-4DB2-BD59-A6C34878D82A}">
                    <a16:rowId xmlns:a16="http://schemas.microsoft.com/office/drawing/2014/main" val="1503614067"/>
                  </a:ext>
                </a:extLst>
              </a:tr>
              <a:tr h="326761">
                <a:tc>
                  <a:txBody>
                    <a:bodyPr/>
                    <a:lstStyle/>
                    <a:p>
                      <a:r>
                        <a:rPr lang="nl-NL" dirty="0" err="1"/>
                        <a:t>Hypertension</a:t>
                      </a:r>
                      <a:r>
                        <a:rPr lang="nl-NL" dirty="0"/>
                        <a:t>, %</a:t>
                      </a:r>
                    </a:p>
                  </a:txBody>
                  <a:tcPr/>
                </a:tc>
                <a:tc>
                  <a:txBody>
                    <a:bodyPr/>
                    <a:lstStyle/>
                    <a:p>
                      <a:pPr algn="ctr"/>
                      <a:r>
                        <a:rPr lang="nl-NL" dirty="0"/>
                        <a:t>96</a:t>
                      </a:r>
                    </a:p>
                  </a:txBody>
                  <a:tcPr/>
                </a:tc>
                <a:tc>
                  <a:txBody>
                    <a:bodyPr/>
                    <a:lstStyle/>
                    <a:p>
                      <a:pPr algn="ctr"/>
                      <a:r>
                        <a:rPr lang="nl-NL" dirty="0"/>
                        <a:t>92</a:t>
                      </a:r>
                    </a:p>
                  </a:txBody>
                  <a:tcPr/>
                </a:tc>
                <a:tc>
                  <a:txBody>
                    <a:bodyPr/>
                    <a:lstStyle/>
                    <a:p>
                      <a:pPr algn="ctr"/>
                      <a:r>
                        <a:rPr lang="nl-NL" dirty="0"/>
                        <a:t>93</a:t>
                      </a:r>
                    </a:p>
                  </a:txBody>
                  <a:tcPr/>
                </a:tc>
                <a:extLst>
                  <a:ext uri="{0D108BD9-81ED-4DB2-BD59-A6C34878D82A}">
                    <a16:rowId xmlns:a16="http://schemas.microsoft.com/office/drawing/2014/main" val="1100661926"/>
                  </a:ext>
                </a:extLst>
              </a:tr>
              <a:tr h="326761">
                <a:tc>
                  <a:txBody>
                    <a:bodyPr/>
                    <a:lstStyle/>
                    <a:p>
                      <a:r>
                        <a:rPr lang="nl-NL" dirty="0" err="1"/>
                        <a:t>RAASi</a:t>
                      </a:r>
                      <a:r>
                        <a:rPr lang="nl-NL" dirty="0"/>
                        <a:t>, %</a:t>
                      </a:r>
                    </a:p>
                  </a:txBody>
                  <a:tcPr/>
                </a:tc>
                <a:tc>
                  <a:txBody>
                    <a:bodyPr/>
                    <a:lstStyle/>
                    <a:p>
                      <a:pPr algn="ctr"/>
                      <a:r>
                        <a:rPr lang="nl-NL" dirty="0"/>
                        <a:t>84</a:t>
                      </a:r>
                    </a:p>
                  </a:txBody>
                  <a:tcPr/>
                </a:tc>
                <a:tc>
                  <a:txBody>
                    <a:bodyPr/>
                    <a:lstStyle/>
                    <a:p>
                      <a:pPr algn="ctr"/>
                      <a:r>
                        <a:rPr lang="nl-NL" dirty="0"/>
                        <a:t>56</a:t>
                      </a:r>
                    </a:p>
                  </a:txBody>
                  <a:tcPr/>
                </a:tc>
                <a:tc>
                  <a:txBody>
                    <a:bodyPr/>
                    <a:lstStyle/>
                    <a:p>
                      <a:pPr algn="ctr"/>
                      <a:r>
                        <a:rPr lang="nl-NL" dirty="0"/>
                        <a:t>76</a:t>
                      </a:r>
                    </a:p>
                  </a:txBody>
                  <a:tcPr/>
                </a:tc>
                <a:extLst>
                  <a:ext uri="{0D108BD9-81ED-4DB2-BD59-A6C34878D82A}">
                    <a16:rowId xmlns:a16="http://schemas.microsoft.com/office/drawing/2014/main" val="4278703"/>
                  </a:ext>
                </a:extLst>
              </a:tr>
              <a:tr h="326761">
                <a:tc>
                  <a:txBody>
                    <a:bodyPr/>
                    <a:lstStyle/>
                    <a:p>
                      <a:r>
                        <a:rPr lang="nl-NL" dirty="0" err="1"/>
                        <a:t>Hypercholesterolemia</a:t>
                      </a:r>
                      <a:r>
                        <a:rPr lang="nl-NL" dirty="0"/>
                        <a:t>, %</a:t>
                      </a:r>
                    </a:p>
                  </a:txBody>
                  <a:tcPr/>
                </a:tc>
                <a:tc>
                  <a:txBody>
                    <a:bodyPr/>
                    <a:lstStyle/>
                    <a:p>
                      <a:pPr algn="ctr"/>
                      <a:r>
                        <a:rPr lang="nl-NL" dirty="0"/>
                        <a:t>68</a:t>
                      </a:r>
                    </a:p>
                  </a:txBody>
                  <a:tcPr/>
                </a:tc>
                <a:tc>
                  <a:txBody>
                    <a:bodyPr/>
                    <a:lstStyle/>
                    <a:p>
                      <a:pPr algn="ctr"/>
                      <a:r>
                        <a:rPr lang="nl-NL" dirty="0"/>
                        <a:t>62</a:t>
                      </a:r>
                    </a:p>
                  </a:txBody>
                  <a:tcPr/>
                </a:tc>
                <a:tc>
                  <a:txBody>
                    <a:bodyPr/>
                    <a:lstStyle/>
                    <a:p>
                      <a:pPr algn="ctr"/>
                      <a:r>
                        <a:rPr lang="nl-NL" dirty="0"/>
                        <a:t>70</a:t>
                      </a:r>
                    </a:p>
                  </a:txBody>
                  <a:tcPr/>
                </a:tc>
                <a:extLst>
                  <a:ext uri="{0D108BD9-81ED-4DB2-BD59-A6C34878D82A}">
                    <a16:rowId xmlns:a16="http://schemas.microsoft.com/office/drawing/2014/main" val="4102054527"/>
                  </a:ext>
                </a:extLst>
              </a:tr>
              <a:tr h="326761">
                <a:tc>
                  <a:txBody>
                    <a:bodyPr/>
                    <a:lstStyle/>
                    <a:p>
                      <a:r>
                        <a:rPr lang="nl-NL" dirty="0"/>
                        <a:t>Diabetes mellitus, %</a:t>
                      </a:r>
                    </a:p>
                  </a:txBody>
                  <a:tcPr/>
                </a:tc>
                <a:tc>
                  <a:txBody>
                    <a:bodyPr/>
                    <a:lstStyle/>
                    <a:p>
                      <a:pPr algn="ctr"/>
                      <a:r>
                        <a:rPr lang="nl-NL" dirty="0"/>
                        <a:t>36</a:t>
                      </a:r>
                    </a:p>
                  </a:txBody>
                  <a:tcPr/>
                </a:tc>
                <a:tc>
                  <a:txBody>
                    <a:bodyPr/>
                    <a:lstStyle/>
                    <a:p>
                      <a:pPr algn="ctr"/>
                      <a:r>
                        <a:rPr lang="nl-NL" dirty="0"/>
                        <a:t>40</a:t>
                      </a:r>
                    </a:p>
                  </a:txBody>
                  <a:tcPr/>
                </a:tc>
                <a:tc>
                  <a:txBody>
                    <a:bodyPr/>
                    <a:lstStyle/>
                    <a:p>
                      <a:pPr algn="ctr"/>
                      <a:r>
                        <a:rPr lang="nl-NL" dirty="0"/>
                        <a:t>20</a:t>
                      </a:r>
                    </a:p>
                  </a:txBody>
                  <a:tcPr/>
                </a:tc>
                <a:extLst>
                  <a:ext uri="{0D108BD9-81ED-4DB2-BD59-A6C34878D82A}">
                    <a16:rowId xmlns:a16="http://schemas.microsoft.com/office/drawing/2014/main" val="889258417"/>
                  </a:ext>
                </a:extLst>
              </a:tr>
              <a:tr h="326761">
                <a:tc>
                  <a:txBody>
                    <a:bodyPr/>
                    <a:lstStyle/>
                    <a:p>
                      <a:r>
                        <a:rPr lang="nl-NL" dirty="0" err="1"/>
                        <a:t>Cardiovascular</a:t>
                      </a:r>
                      <a:r>
                        <a:rPr lang="nl-NL" dirty="0"/>
                        <a:t> </a:t>
                      </a:r>
                      <a:r>
                        <a:rPr lang="nl-NL" dirty="0" err="1"/>
                        <a:t>disease</a:t>
                      </a:r>
                      <a:r>
                        <a:rPr lang="nl-NL" dirty="0"/>
                        <a:t>, %</a:t>
                      </a:r>
                    </a:p>
                  </a:txBody>
                  <a:tcPr/>
                </a:tc>
                <a:tc>
                  <a:txBody>
                    <a:bodyPr/>
                    <a:lstStyle/>
                    <a:p>
                      <a:pPr algn="ctr"/>
                      <a:r>
                        <a:rPr lang="nl-NL" dirty="0"/>
                        <a:t>34</a:t>
                      </a:r>
                    </a:p>
                  </a:txBody>
                  <a:tcPr/>
                </a:tc>
                <a:tc>
                  <a:txBody>
                    <a:bodyPr/>
                    <a:lstStyle/>
                    <a:p>
                      <a:pPr algn="ctr"/>
                      <a:r>
                        <a:rPr lang="nl-NL" dirty="0"/>
                        <a:t>32</a:t>
                      </a:r>
                    </a:p>
                  </a:txBody>
                  <a:tcPr/>
                </a:tc>
                <a:tc>
                  <a:txBody>
                    <a:bodyPr/>
                    <a:lstStyle/>
                    <a:p>
                      <a:pPr algn="ctr"/>
                      <a:r>
                        <a:rPr lang="nl-NL" dirty="0"/>
                        <a:t>16</a:t>
                      </a:r>
                    </a:p>
                  </a:txBody>
                  <a:tcPr/>
                </a:tc>
                <a:extLst>
                  <a:ext uri="{0D108BD9-81ED-4DB2-BD59-A6C34878D82A}">
                    <a16:rowId xmlns:a16="http://schemas.microsoft.com/office/drawing/2014/main" val="2548612920"/>
                  </a:ext>
                </a:extLst>
              </a:tr>
              <a:tr h="326761">
                <a:tc>
                  <a:txBody>
                    <a:bodyPr/>
                    <a:lstStyle/>
                    <a:p>
                      <a:r>
                        <a:rPr lang="nl-NL" dirty="0" err="1"/>
                        <a:t>Heart</a:t>
                      </a:r>
                      <a:r>
                        <a:rPr lang="nl-NL" dirty="0"/>
                        <a:t> failure, %</a:t>
                      </a:r>
                    </a:p>
                  </a:txBody>
                  <a:tcPr/>
                </a:tc>
                <a:tc>
                  <a:txBody>
                    <a:bodyPr/>
                    <a:lstStyle/>
                    <a:p>
                      <a:pPr algn="ctr"/>
                      <a:r>
                        <a:rPr lang="nl-NL" dirty="0"/>
                        <a:t>13</a:t>
                      </a:r>
                    </a:p>
                  </a:txBody>
                  <a:tcPr/>
                </a:tc>
                <a:tc>
                  <a:txBody>
                    <a:bodyPr/>
                    <a:lstStyle/>
                    <a:p>
                      <a:pPr algn="ctr"/>
                      <a:r>
                        <a:rPr lang="nl-NL" dirty="0"/>
                        <a:t>18</a:t>
                      </a:r>
                    </a:p>
                  </a:txBody>
                  <a:tcPr/>
                </a:tc>
                <a:tc>
                  <a:txBody>
                    <a:bodyPr/>
                    <a:lstStyle/>
                    <a:p>
                      <a:pPr algn="ctr"/>
                      <a:r>
                        <a:rPr lang="nl-NL" dirty="0"/>
                        <a:t>4</a:t>
                      </a:r>
                    </a:p>
                  </a:txBody>
                  <a:tcPr/>
                </a:tc>
                <a:extLst>
                  <a:ext uri="{0D108BD9-81ED-4DB2-BD59-A6C34878D82A}">
                    <a16:rowId xmlns:a16="http://schemas.microsoft.com/office/drawing/2014/main" val="1792775085"/>
                  </a:ext>
                </a:extLst>
              </a:tr>
              <a:tr h="326761">
                <a:tc>
                  <a:txBody>
                    <a:bodyPr/>
                    <a:lstStyle/>
                    <a:p>
                      <a:r>
                        <a:rPr lang="nl-NL" dirty="0" err="1"/>
                        <a:t>Hemo</a:t>
                      </a:r>
                      <a:r>
                        <a:rPr lang="nl-NL" dirty="0"/>
                        <a:t> / </a:t>
                      </a:r>
                      <a:r>
                        <a:rPr lang="nl-NL" dirty="0" err="1"/>
                        <a:t>peritoneal</a:t>
                      </a:r>
                      <a:r>
                        <a:rPr lang="nl-NL" dirty="0"/>
                        <a:t> </a:t>
                      </a:r>
                      <a:r>
                        <a:rPr lang="nl-NL" dirty="0" err="1"/>
                        <a:t>dialysis</a:t>
                      </a:r>
                      <a:r>
                        <a:rPr lang="nl-NL" dirty="0"/>
                        <a:t>, %</a:t>
                      </a:r>
                    </a:p>
                  </a:txBody>
                  <a:tcPr/>
                </a:tc>
                <a:tc>
                  <a:txBody>
                    <a:bodyPr/>
                    <a:lstStyle/>
                    <a:p>
                      <a:pPr algn="ctr"/>
                      <a:endParaRPr lang="nl-NL" dirty="0"/>
                    </a:p>
                  </a:txBody>
                  <a:tcPr/>
                </a:tc>
                <a:tc>
                  <a:txBody>
                    <a:bodyPr/>
                    <a:lstStyle/>
                    <a:p>
                      <a:pPr algn="ctr"/>
                      <a:r>
                        <a:rPr lang="nl-NL" dirty="0"/>
                        <a:t>68 / 32</a:t>
                      </a:r>
                    </a:p>
                  </a:txBody>
                  <a:tcPr/>
                </a:tc>
                <a:tc>
                  <a:txBody>
                    <a:bodyPr/>
                    <a:lstStyle/>
                    <a:p>
                      <a:pPr algn="ctr"/>
                      <a:endParaRPr lang="nl-NL" dirty="0"/>
                    </a:p>
                  </a:txBody>
                  <a:tcPr/>
                </a:tc>
                <a:extLst>
                  <a:ext uri="{0D108BD9-81ED-4DB2-BD59-A6C34878D82A}">
                    <a16:rowId xmlns:a16="http://schemas.microsoft.com/office/drawing/2014/main" val="2152620565"/>
                  </a:ext>
                </a:extLst>
              </a:tr>
            </a:tbl>
          </a:graphicData>
        </a:graphic>
      </p:graphicFrame>
      <p:sp>
        <p:nvSpPr>
          <p:cNvPr id="4" name="Tekstvak 59">
            <a:extLst>
              <a:ext uri="{FF2B5EF4-FFF2-40B4-BE49-F238E27FC236}">
                <a16:creationId xmlns:a16="http://schemas.microsoft.com/office/drawing/2014/main" id="{41C386D1-2505-B729-25F9-85D3542FA971}"/>
              </a:ext>
            </a:extLst>
          </p:cNvPr>
          <p:cNvSpPr txBox="1"/>
          <p:nvPr/>
        </p:nvSpPr>
        <p:spPr>
          <a:xfrm>
            <a:off x="7107383" y="6470011"/>
            <a:ext cx="5004968" cy="307777"/>
          </a:xfrm>
          <a:prstGeom prst="rect">
            <a:avLst/>
          </a:prstGeom>
          <a:noFill/>
        </p:spPr>
        <p:txBody>
          <a:bodyPr wrap="square" rtlCol="0">
            <a:spAutoFit/>
          </a:bodyPr>
          <a:lstStyle/>
          <a:p>
            <a:pPr algn="r"/>
            <a:r>
              <a:rPr lang="nl-NL" sz="1400" dirty="0">
                <a:solidFill>
                  <a:schemeClr val="bg1"/>
                </a:solidFill>
              </a:rPr>
              <a:t>ClinicalTrials.gov </a:t>
            </a:r>
            <a:r>
              <a:rPr lang="nl-NL" sz="1400" i="1" dirty="0">
                <a:solidFill>
                  <a:schemeClr val="bg1"/>
                </a:solidFill>
              </a:rPr>
              <a:t>NCT05374291</a:t>
            </a:r>
          </a:p>
        </p:txBody>
      </p:sp>
      <p:sp>
        <p:nvSpPr>
          <p:cNvPr id="7" name="Tekstvak 4">
            <a:extLst>
              <a:ext uri="{FF2B5EF4-FFF2-40B4-BE49-F238E27FC236}">
                <a16:creationId xmlns:a16="http://schemas.microsoft.com/office/drawing/2014/main" id="{F75DF1D4-7E43-5EDB-657B-FCBC76B13D82}"/>
              </a:ext>
            </a:extLst>
          </p:cNvPr>
          <p:cNvSpPr txBox="1"/>
          <p:nvPr/>
        </p:nvSpPr>
        <p:spPr>
          <a:xfrm>
            <a:off x="67990" y="6483702"/>
            <a:ext cx="772702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RCT, double-blind, placebo </a:t>
            </a:r>
            <a:r>
              <a:rPr kumimoji="0" lang="nl-NL" sz="1400" b="0" i="0" u="none" strike="noStrike" kern="1200" cap="none" spc="0" normalizeH="0" baseline="0" noProof="0" dirty="0" err="1">
                <a:ln>
                  <a:noFill/>
                </a:ln>
                <a:solidFill>
                  <a:prstClr val="white"/>
                </a:solidFill>
                <a:effectLst/>
                <a:uLnTx/>
                <a:uFillTx/>
                <a:latin typeface="Calibri" panose="020F0502020204030204"/>
                <a:ea typeface="+mn-ea"/>
                <a:cs typeface="+mn-cs"/>
              </a:rPr>
              <a:t>vs</a:t>
            </a: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 dapagliflozin 10 mg, in 1500-2000 </a:t>
            </a:r>
            <a:r>
              <a:rPr kumimoji="0" lang="nl-NL" sz="1400" b="0" i="0" u="none" strike="noStrike" kern="1200" cap="none" spc="0" normalizeH="0" baseline="0" noProof="0" dirty="0" err="1">
                <a:ln>
                  <a:noFill/>
                </a:ln>
                <a:solidFill>
                  <a:prstClr val="white"/>
                </a:solidFill>
                <a:effectLst/>
                <a:uLnTx/>
                <a:uFillTx/>
                <a:latin typeface="Calibri" panose="020F0502020204030204"/>
                <a:ea typeface="+mn-ea"/>
                <a:cs typeface="+mn-cs"/>
              </a:rPr>
              <a:t>patients</a:t>
            </a: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l-NL" sz="1400" b="0" i="0" u="none" strike="noStrike" kern="1200" cap="none" spc="0" normalizeH="0" baseline="0" noProof="0" dirty="0" err="1">
                <a:ln>
                  <a:noFill/>
                </a:ln>
                <a:solidFill>
                  <a:prstClr val="white"/>
                </a:solidFill>
                <a:effectLst/>
                <a:uLnTx/>
                <a:uFillTx/>
                <a:latin typeface="Calibri" panose="020F0502020204030204"/>
                <a:ea typeface="+mn-ea"/>
                <a:cs typeface="+mn-cs"/>
              </a:rPr>
              <a:t>with</a:t>
            </a: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 severe CKD </a:t>
            </a:r>
          </a:p>
        </p:txBody>
      </p:sp>
    </p:spTree>
    <p:extLst>
      <p:ext uri="{BB962C8B-B14F-4D97-AF65-F5344CB8AC3E}">
        <p14:creationId xmlns:p14="http://schemas.microsoft.com/office/powerpoint/2010/main" val="217181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38C712-816D-C9BF-4B0E-B2EC24BB09EF}"/>
              </a:ext>
            </a:extLst>
          </p:cNvPr>
          <p:cNvSpPr>
            <a:spLocks noGrp="1"/>
          </p:cNvSpPr>
          <p:nvPr>
            <p:ph type="title"/>
          </p:nvPr>
        </p:nvSpPr>
        <p:spPr>
          <a:xfrm>
            <a:off x="1097280" y="286603"/>
            <a:ext cx="10058400" cy="1450757"/>
          </a:xfrm>
        </p:spPr>
        <p:txBody>
          <a:bodyPr/>
          <a:lstStyle/>
          <a:p>
            <a:r>
              <a:rPr lang="nl-NL" dirty="0" err="1"/>
              <a:t>Conclusions</a:t>
            </a:r>
            <a:endParaRPr lang="nl-NL" dirty="0"/>
          </a:p>
        </p:txBody>
      </p:sp>
      <p:sp>
        <p:nvSpPr>
          <p:cNvPr id="3" name="Tekstvak 2">
            <a:extLst>
              <a:ext uri="{FF2B5EF4-FFF2-40B4-BE49-F238E27FC236}">
                <a16:creationId xmlns:a16="http://schemas.microsoft.com/office/drawing/2014/main" id="{6B19E75B-B5B8-0343-E5DC-0B8229574ECA}"/>
              </a:ext>
            </a:extLst>
          </p:cNvPr>
          <p:cNvSpPr txBox="1"/>
          <p:nvPr/>
        </p:nvSpPr>
        <p:spPr>
          <a:xfrm>
            <a:off x="1098354" y="2075335"/>
            <a:ext cx="11093646" cy="4154984"/>
          </a:xfrm>
          <a:prstGeom prst="rect">
            <a:avLst/>
          </a:prstGeom>
          <a:noFill/>
        </p:spPr>
        <p:txBody>
          <a:bodyPr wrap="square" rtlCol="0">
            <a:spAutoFit/>
          </a:bodyPr>
          <a:lstStyle/>
          <a:p>
            <a:pPr>
              <a:spcAft>
                <a:spcPts val="600"/>
              </a:spcAft>
            </a:pPr>
            <a:r>
              <a:rPr lang="en-US" sz="2400" dirty="0">
                <a:solidFill>
                  <a:schemeClr val="tx2">
                    <a:lumMod val="75000"/>
                  </a:schemeClr>
                </a:solidFill>
              </a:rPr>
              <a:t>As yet starting SGLT2 inhibitors in case of late-stage CKD should be avoided</a:t>
            </a:r>
          </a:p>
          <a:p>
            <a:pPr marL="342900" indent="-342900">
              <a:spcAft>
                <a:spcPts val="600"/>
              </a:spcAft>
              <a:buClr>
                <a:schemeClr val="accent4"/>
              </a:buClr>
              <a:buFont typeface="Wingdings" panose="05000000000000000000" pitchFamily="2" charset="2"/>
              <a:buChar char="§"/>
            </a:pPr>
            <a:r>
              <a:rPr lang="en-US" sz="2000" dirty="0">
                <a:solidFill>
                  <a:schemeClr val="tx2">
                    <a:lumMod val="75000"/>
                  </a:schemeClr>
                </a:solidFill>
              </a:rPr>
              <a:t>Theoretically, this class of drugs could be less effective at low kidney function</a:t>
            </a:r>
          </a:p>
          <a:p>
            <a:pPr marL="342900" indent="-342900">
              <a:spcAft>
                <a:spcPts val="600"/>
              </a:spcAft>
              <a:buClr>
                <a:schemeClr val="accent4"/>
              </a:buClr>
              <a:buFont typeface="Wingdings" panose="05000000000000000000" pitchFamily="2" charset="2"/>
              <a:buChar char="§"/>
            </a:pPr>
            <a:r>
              <a:rPr lang="en-US" sz="2000" dirty="0">
                <a:solidFill>
                  <a:schemeClr val="tx2">
                    <a:lumMod val="75000"/>
                  </a:schemeClr>
                </a:solidFill>
              </a:rPr>
              <a:t>Very limited clinical data of low evidence (surprisingly suggesting efficacy)</a:t>
            </a:r>
          </a:p>
          <a:p>
            <a:pPr marL="342900" indent="-342900">
              <a:spcAft>
                <a:spcPts val="600"/>
              </a:spcAft>
              <a:buClr>
                <a:schemeClr val="accent4"/>
              </a:buClr>
              <a:buFont typeface="Wingdings" panose="05000000000000000000" pitchFamily="2" charset="2"/>
              <a:buChar char="§"/>
            </a:pPr>
            <a:r>
              <a:rPr lang="en-US" sz="2000" dirty="0">
                <a:solidFill>
                  <a:schemeClr val="tx2">
                    <a:lumMod val="75000"/>
                  </a:schemeClr>
                </a:solidFill>
              </a:rPr>
              <a:t>Experimental data suggest direct effects, independent of SGLT2 in proximal tubules, via non-SGLT2 related mechanisms and by SGLT2 expressed in the heart and vasculature</a:t>
            </a:r>
          </a:p>
          <a:p>
            <a:pPr marL="342900" indent="-342900">
              <a:buClr>
                <a:schemeClr val="accent4"/>
              </a:buClr>
              <a:buFont typeface="Wingdings" panose="05000000000000000000" pitchFamily="2" charset="2"/>
              <a:buChar char="§"/>
            </a:pPr>
            <a:r>
              <a:rPr lang="en-US" sz="2000" dirty="0">
                <a:solidFill>
                  <a:schemeClr val="tx2">
                    <a:lumMod val="75000"/>
                  </a:schemeClr>
                </a:solidFill>
              </a:rPr>
              <a:t>Safety concern, especially in immune suppressed kidney transplant recipients (UT/genital infections)</a:t>
            </a:r>
          </a:p>
          <a:p>
            <a:endParaRPr lang="en-US" sz="2400" dirty="0">
              <a:solidFill>
                <a:schemeClr val="tx2">
                  <a:lumMod val="75000"/>
                </a:schemeClr>
              </a:solidFill>
            </a:endParaRPr>
          </a:p>
          <a:p>
            <a:endParaRPr lang="en-US" sz="2400" dirty="0">
              <a:solidFill>
                <a:schemeClr val="tx2">
                  <a:lumMod val="75000"/>
                </a:schemeClr>
              </a:solidFill>
            </a:endParaRPr>
          </a:p>
          <a:p>
            <a:r>
              <a:rPr lang="en-US" sz="2400" dirty="0">
                <a:solidFill>
                  <a:schemeClr val="tx2">
                    <a:lumMod val="75000"/>
                  </a:schemeClr>
                </a:solidFill>
              </a:rPr>
              <a:t>The Renal Lifecycle trial has been designed to specifically test the value of SGLT2 inhibition in case of late-stage CKD. This study will have to provide the definitive answer whether the efficacy / safety balance is sufficient in this vulnerable patient group</a:t>
            </a:r>
            <a:endParaRPr lang="en-GB" sz="1000" dirty="0">
              <a:solidFill>
                <a:schemeClr val="tx2">
                  <a:lumMod val="75000"/>
                </a:schemeClr>
              </a:solidFill>
            </a:endParaRPr>
          </a:p>
        </p:txBody>
      </p:sp>
      <p:pic>
        <p:nvPicPr>
          <p:cNvPr id="4" name="Picture 9" descr="A black and white logo&#10;&#10;Description automatically generated">
            <a:extLst>
              <a:ext uri="{FF2B5EF4-FFF2-40B4-BE49-F238E27FC236}">
                <a16:creationId xmlns:a16="http://schemas.microsoft.com/office/drawing/2014/main" id="{81B6EEB8-3576-3203-4D21-CF8081206D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894"/>
          <a:stretch/>
        </p:blipFill>
        <p:spPr>
          <a:xfrm>
            <a:off x="9362857" y="225381"/>
            <a:ext cx="2510220" cy="844379"/>
          </a:xfrm>
          <a:prstGeom prst="rect">
            <a:avLst/>
          </a:prstGeom>
        </p:spPr>
      </p:pic>
    </p:spTree>
    <p:extLst>
      <p:ext uri="{BB962C8B-B14F-4D97-AF65-F5344CB8AC3E}">
        <p14:creationId xmlns:p14="http://schemas.microsoft.com/office/powerpoint/2010/main" val="128780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A1CF5469-F20C-2C52-25F1-D6E2FF32944C}"/>
              </a:ext>
            </a:extLst>
          </p:cNvPr>
          <p:cNvSpPr/>
          <p:nvPr/>
        </p:nvSpPr>
        <p:spPr>
          <a:xfrm>
            <a:off x="8059689" y="3646596"/>
            <a:ext cx="3988975" cy="571881"/>
          </a:xfrm>
          <a:prstGeom prst="rect">
            <a:avLst/>
          </a:prstGeom>
          <a:solidFill>
            <a:schemeClr val="bg1"/>
          </a:solidFill>
          <a:ln w="95250" cmpd="thickThi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nl-NL" sz="2400">
              <a:solidFill>
                <a:prstClr val="white"/>
              </a:solidFill>
              <a:latin typeface="Calibri"/>
            </a:endParaRPr>
          </a:p>
        </p:txBody>
      </p:sp>
      <p:pic>
        <p:nvPicPr>
          <p:cNvPr id="5" name="Afbeelding 4" descr="Afbeeldingsresultaat voor umcg">
            <a:hlinkClick r:id="rId2"/>
          </p:cNvPr>
          <p:cNvPicPr/>
          <p:nvPr/>
        </p:nvPicPr>
        <p:blipFill rotWithShape="1">
          <a:blip r:embed="rId3">
            <a:extLst>
              <a:ext uri="{28A0092B-C50C-407E-A947-70E740481C1C}">
                <a14:useLocalDpi xmlns:a14="http://schemas.microsoft.com/office/drawing/2010/main" val="0"/>
              </a:ext>
            </a:extLst>
          </a:blip>
          <a:srcRect b="5139"/>
          <a:stretch/>
        </p:blipFill>
        <p:spPr bwMode="auto">
          <a:xfrm>
            <a:off x="9106197" y="184685"/>
            <a:ext cx="2880320" cy="3244315"/>
          </a:xfrm>
          <a:prstGeom prst="rect">
            <a:avLst/>
          </a:prstGeom>
          <a:ln w="88900" cap="sq" cmpd="thickThin">
            <a:solidFill>
              <a:srgbClr val="000000"/>
            </a:solidFill>
            <a:prstDash val="solid"/>
            <a:miter lim="800000"/>
          </a:ln>
          <a:effectLst>
            <a:innerShdw blurRad="76200">
              <a:srgbClr val="000000"/>
            </a:innerShdw>
          </a:effectLst>
        </p:spPr>
      </p:pic>
      <p:pic>
        <p:nvPicPr>
          <p:cNvPr id="6" name="Afbeelding 5" descr="Afbeeldingsresultaat voor umcg">
            <a:hlinkClick r:id="rId4"/>
          </p:cNvPr>
          <p:cNvPicPr/>
          <p:nvPr/>
        </p:nvPicPr>
        <p:blipFill rotWithShape="1">
          <a:blip r:embed="rId5" cstate="print">
            <a:extLst>
              <a:ext uri="{28A0092B-C50C-407E-A947-70E740481C1C}">
                <a14:useLocalDpi xmlns:a14="http://schemas.microsoft.com/office/drawing/2010/main" val="0"/>
              </a:ext>
            </a:extLst>
          </a:blip>
          <a:srcRect r="2420" b="6255"/>
          <a:stretch/>
        </p:blipFill>
        <p:spPr bwMode="auto">
          <a:xfrm>
            <a:off x="203789" y="4965171"/>
            <a:ext cx="2688299" cy="1728192"/>
          </a:xfrm>
          <a:prstGeom prst="rect">
            <a:avLst/>
          </a:prstGeom>
          <a:ln w="88900" cap="sq" cmpd="thickThin">
            <a:solidFill>
              <a:srgbClr val="000000"/>
            </a:solidFill>
            <a:prstDash val="solid"/>
            <a:miter lim="800000"/>
          </a:ln>
          <a:effectLst>
            <a:innerShdw blurRad="76200">
              <a:srgbClr val="000000"/>
            </a:innerShdw>
          </a:effectLst>
          <a:extLst>
            <a:ext uri="{53640926-AAD7-44D8-BBD7-CCE9431645EC}">
              <a14:shadowObscured xmlns:a14="http://schemas.microsoft.com/office/drawing/2010/main"/>
            </a:ext>
          </a:extLst>
        </p:spPr>
      </p:pic>
      <p:pic>
        <p:nvPicPr>
          <p:cNvPr id="7" name="Afbeelding 6" descr="Gerelateerde afbeelding">
            <a:hlinkClick r:id="rId6"/>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10531" y="4429027"/>
            <a:ext cx="3874528" cy="2264396"/>
          </a:xfrm>
          <a:prstGeom prst="rect">
            <a:avLst/>
          </a:prstGeom>
          <a:ln w="88900" cap="sq" cmpd="thickThin">
            <a:solidFill>
              <a:srgbClr val="000000"/>
            </a:solidFill>
            <a:prstDash val="solid"/>
            <a:miter lim="800000"/>
          </a:ln>
          <a:effectLst>
            <a:innerShdw blurRad="76200">
              <a:srgbClr val="000000"/>
            </a:innerShdw>
          </a:effectLst>
        </p:spPr>
      </p:pic>
      <p:pic>
        <p:nvPicPr>
          <p:cNvPr id="4" name="Afbeelding 3" descr="Afbeeldingsresultaat voor umcg hoofdingang">
            <a:hlinkClick r:id="rId8"/>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3789" y="187932"/>
            <a:ext cx="4701763" cy="2857027"/>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4" descr="Biomedical Engineering | Master&amp;#39;s and PhD degree programmes | University of  Groningen">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67887" y="184687"/>
            <a:ext cx="3673981" cy="206661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2" name="Picture 4" descr="University Medical Center Groningen — Carl von Ossietzky Universität  Oldenbur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71015" y="2512788"/>
            <a:ext cx="2676885" cy="418057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4" name="Picture 6" descr="Universitair Medisch Centrum Groningen - Wikiwand">
            <a:hlinkClick r:id="rId14"/>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1996"/>
          <a:stretch/>
        </p:blipFill>
        <p:spPr bwMode="auto">
          <a:xfrm>
            <a:off x="203789" y="3309940"/>
            <a:ext cx="2688299" cy="137854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6" name="Picture 8" descr="28 Images in UMCG ideas | groningen, stairway art, blue patio">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60309" y="3313179"/>
            <a:ext cx="1741507" cy="244483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60" name="Picture 12" descr="Transport Online - Corona-uitbraak UMCG eist dode; ruim 50 mensen besmet">
            <a:hlinkClick r:id="rId18"/>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222" r="-28" b="19662"/>
          <a:stretch/>
        </p:blipFill>
        <p:spPr bwMode="auto">
          <a:xfrm>
            <a:off x="3162057" y="6023585"/>
            <a:ext cx="1737147" cy="67295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7866527" y="3727194"/>
            <a:ext cx="4362813" cy="420564"/>
          </a:xfrm>
          <a:prstGeom prst="rect">
            <a:avLst/>
          </a:prstGeom>
          <a:noFill/>
        </p:spPr>
        <p:txBody>
          <a:bodyPr wrap="square" rtlCol="0">
            <a:spAutoFit/>
          </a:bodyPr>
          <a:lstStyle/>
          <a:p>
            <a:pPr algn="ctr" defTabSz="1219170"/>
            <a:r>
              <a:rPr lang="nl-NL" sz="2133" b="1" dirty="0" err="1">
                <a:solidFill>
                  <a:prstClr val="black"/>
                </a:solidFill>
                <a:latin typeface="Calibri"/>
              </a:rPr>
              <a:t>Welcome</a:t>
            </a:r>
            <a:r>
              <a:rPr lang="nl-NL" sz="2133" b="1" dirty="0">
                <a:solidFill>
                  <a:prstClr val="black"/>
                </a:solidFill>
                <a:latin typeface="Calibri"/>
              </a:rPr>
              <a:t> at the UMC Groningen</a:t>
            </a:r>
          </a:p>
        </p:txBody>
      </p:sp>
      <p:pic>
        <p:nvPicPr>
          <p:cNvPr id="1028" name="Picture 4">
            <a:extLst>
              <a:ext uri="{FF2B5EF4-FFF2-40B4-BE49-F238E27FC236}">
                <a16:creationId xmlns:a16="http://schemas.microsoft.com/office/drawing/2014/main" id="{7B6F7C25-D102-B556-D775-276687F260E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128177" y="2533369"/>
            <a:ext cx="713691" cy="895633"/>
          </a:xfrm>
          <a:prstGeom prst="rect">
            <a:avLst/>
          </a:prstGeom>
          <a:ln w="9525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1408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5C35C59D-F06D-270D-FCA7-9F0614277AA7}"/>
              </a:ext>
            </a:extLst>
          </p:cNvPr>
          <p:cNvSpPr>
            <a:spLocks noGrp="1"/>
          </p:cNvSpPr>
          <p:nvPr>
            <p:ph type="title"/>
          </p:nvPr>
        </p:nvSpPr>
        <p:spPr>
          <a:xfrm>
            <a:off x="1097280" y="286603"/>
            <a:ext cx="10058400" cy="1450757"/>
          </a:xfrm>
        </p:spPr>
        <p:txBody>
          <a:bodyPr/>
          <a:lstStyle/>
          <a:p>
            <a:pPr algn="ctr"/>
            <a:r>
              <a:rPr lang="nl-NL" dirty="0" err="1"/>
              <a:t>Conflicts</a:t>
            </a:r>
            <a:r>
              <a:rPr lang="nl-NL" dirty="0"/>
              <a:t> of interest</a:t>
            </a:r>
          </a:p>
        </p:txBody>
      </p:sp>
      <p:sp>
        <p:nvSpPr>
          <p:cNvPr id="8" name="Tekstvak 7">
            <a:extLst>
              <a:ext uri="{FF2B5EF4-FFF2-40B4-BE49-F238E27FC236}">
                <a16:creationId xmlns:a16="http://schemas.microsoft.com/office/drawing/2014/main" id="{28A9D56E-539F-C211-987A-31B7AA21CEDC}"/>
              </a:ext>
            </a:extLst>
          </p:cNvPr>
          <p:cNvSpPr txBox="1"/>
          <p:nvPr/>
        </p:nvSpPr>
        <p:spPr>
          <a:xfrm>
            <a:off x="1097279" y="2082903"/>
            <a:ext cx="10266506" cy="3046988"/>
          </a:xfrm>
          <a:prstGeom prst="rect">
            <a:avLst/>
          </a:prstGeom>
          <a:noFill/>
        </p:spPr>
        <p:txBody>
          <a:bodyPr wrap="square">
            <a:spAutoFit/>
          </a:bodyPr>
          <a:lstStyle/>
          <a:p>
            <a:pPr marL="271463" marR="0" lvl="0" indent="-271463" algn="l" defTabSz="457200" rtl="0" eaLnBrk="1" fontAlgn="auto" latinLnBrk="0" hangingPunct="1">
              <a:lnSpc>
                <a:spcPct val="100000"/>
              </a:lnSpc>
              <a:spcBef>
                <a:spcPts val="0"/>
              </a:spcBef>
              <a:spcAft>
                <a:spcPts val="0"/>
              </a:spcAft>
              <a:buClr>
                <a:srgbClr val="029676"/>
              </a:buClr>
              <a:buSzTx/>
              <a:buFont typeface="Wingdings" panose="05000000000000000000" pitchFamily="2" charset="2"/>
              <a:buChar char="§"/>
              <a:tabLst/>
              <a:defRPr/>
            </a:pPr>
            <a:r>
              <a:rPr lang="nl-NL" sz="2400" dirty="0">
                <a:solidFill>
                  <a:prstClr val="black">
                    <a:lumMod val="85000"/>
                    <a:lumOff val="15000"/>
                  </a:prstClr>
                </a:solidFill>
                <a:latin typeface="Calibri" panose="020F0502020204030204" pitchFamily="34" charset="0"/>
              </a:rPr>
              <a:t>F</a:t>
            </a:r>
            <a:r>
              <a:rPr kumimoji="0" lang="nl-NL" sz="24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mn-cs"/>
              </a:rPr>
              <a:t>ees</a:t>
            </a: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 </a:t>
            </a:r>
            <a:r>
              <a:rPr kumimoji="0" lang="nl-NL" sz="24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mn-cs"/>
              </a:rPr>
              <a:t>for</a:t>
            </a: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 </a:t>
            </a:r>
            <a:r>
              <a:rPr kumimoji="0" lang="nl-NL" sz="24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mn-cs"/>
              </a:rPr>
              <a:t>concultancy</a:t>
            </a: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 </a:t>
            </a:r>
            <a:r>
              <a:rPr kumimoji="0" lang="nl-NL" sz="24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mn-cs"/>
              </a:rPr>
              <a:t>and</a:t>
            </a: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/or </a:t>
            </a:r>
            <a:r>
              <a:rPr kumimoji="0" lang="nl-NL" sz="24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mn-cs"/>
              </a:rPr>
              <a:t>grants</a:t>
            </a: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 </a:t>
            </a:r>
            <a:r>
              <a:rPr kumimoji="0" lang="nl-NL" sz="24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mn-cs"/>
              </a:rPr>
              <a:t>for</a:t>
            </a: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 research </a:t>
            </a:r>
            <a:r>
              <a:rPr kumimoji="0" lang="nl-NL" sz="24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mn-cs"/>
              </a:rPr>
              <a:t>from</a:t>
            </a: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 </a:t>
            </a:r>
            <a:r>
              <a:rPr kumimoji="0" lang="nl-NL" sz="24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mn-cs"/>
              </a:rPr>
              <a:t>Abbvie</a:t>
            </a: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 </a:t>
            </a:r>
            <a:r>
              <a:rPr kumimoji="0" lang="nl-NL" sz="24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mn-cs"/>
              </a:rPr>
              <a:t>Astra-Zeneca</a:t>
            </a: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 Baxter, Bayer, </a:t>
            </a:r>
            <a:r>
              <a:rPr kumimoji="0" lang="nl-NL" sz="24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mn-cs"/>
              </a:rPr>
              <a:t>Calico</a:t>
            </a: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 Dutch </a:t>
            </a:r>
            <a:r>
              <a:rPr kumimoji="0" lang="nl-NL" sz="24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mn-cs"/>
              </a:rPr>
              <a:t>Kidney</a:t>
            </a: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 Foundation, Dutch </a:t>
            </a:r>
            <a:r>
              <a:rPr kumimoji="0" lang="nl-NL" sz="24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mn-cs"/>
              </a:rPr>
              <a:t>Heart</a:t>
            </a: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 Foundation, </a:t>
            </a:r>
            <a:r>
              <a:rPr kumimoji="0" lang="nl-NL" sz="24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mn-cs"/>
              </a:rPr>
              <a:t>Galapagos</a:t>
            </a: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 </a:t>
            </a:r>
            <a:r>
              <a:rPr kumimoji="0" lang="nl-NL" sz="24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mn-cs"/>
              </a:rPr>
              <a:t>Happitech</a:t>
            </a: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 Healthy.io, Health Holland, </a:t>
            </a:r>
            <a:r>
              <a:rPr kumimoji="0" lang="nl-NL" sz="24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mn-cs"/>
              </a:rPr>
              <a:t>Mironid</a:t>
            </a: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 Roche, Sanofi-</a:t>
            </a:r>
            <a:r>
              <a:rPr kumimoji="0" lang="nl-NL" sz="24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mn-cs"/>
              </a:rPr>
              <a:t>Genzyme</a:t>
            </a: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 </a:t>
            </a:r>
            <a:r>
              <a:rPr kumimoji="0" lang="nl-NL" sz="24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mn-cs"/>
              </a:rPr>
              <a:t>Otsuka</a:t>
            </a: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 Vertex </a:t>
            </a:r>
            <a:r>
              <a:rPr kumimoji="0" lang="nl-NL" sz="24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mn-cs"/>
              </a:rPr>
              <a:t>and</a:t>
            </a: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 </a:t>
            </a:r>
            <a:r>
              <a:rPr kumimoji="0" lang="nl-NL" sz="24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mn-cs"/>
              </a:rPr>
              <a:t>ZonMw</a:t>
            </a: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 </a:t>
            </a:r>
          </a:p>
          <a:p>
            <a:pPr marL="271463" marR="0" lvl="0" indent="-271463" algn="l" defTabSz="457200" rtl="0" eaLnBrk="1" fontAlgn="auto" latinLnBrk="0" hangingPunct="1">
              <a:lnSpc>
                <a:spcPct val="100000"/>
              </a:lnSpc>
              <a:spcBef>
                <a:spcPts val="0"/>
              </a:spcBef>
              <a:spcAft>
                <a:spcPts val="0"/>
              </a:spcAft>
              <a:buClr>
                <a:srgbClr val="029676"/>
              </a:buClr>
              <a:buSzTx/>
              <a:buFont typeface="Wingdings" panose="05000000000000000000" pitchFamily="2" charset="2"/>
              <a:buChar char="§"/>
              <a:tabLst/>
              <a:defRPr/>
            </a:pPr>
            <a:endPar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endParaRPr>
          </a:p>
          <a:p>
            <a:pPr marL="271463" marR="0" lvl="0" indent="-271463" algn="l" defTabSz="457200" rtl="0" eaLnBrk="1" fontAlgn="auto" latinLnBrk="0" hangingPunct="1">
              <a:lnSpc>
                <a:spcPct val="100000"/>
              </a:lnSpc>
              <a:spcBef>
                <a:spcPts val="0"/>
              </a:spcBef>
              <a:spcAft>
                <a:spcPts val="0"/>
              </a:spcAft>
              <a:buClr>
                <a:srgbClr val="029676"/>
              </a:buClr>
              <a:buSzTx/>
              <a:buFont typeface="Wingdings" panose="05000000000000000000" pitchFamily="2" charset="2"/>
              <a:buChar char="§"/>
              <a:tabLst/>
              <a:defRPr/>
            </a:pPr>
            <a:r>
              <a:rPr kumimoji="0" lang="nl-NL" sz="24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mn-cs"/>
              </a:rPr>
              <a:t>All</a:t>
            </a: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 money is </a:t>
            </a:r>
            <a:r>
              <a:rPr kumimoji="0" lang="nl-NL" sz="24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mn-cs"/>
              </a:rPr>
              <a:t>paid</a:t>
            </a: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 </a:t>
            </a:r>
            <a:r>
              <a:rPr kumimoji="0" lang="nl-NL" sz="24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mn-cs"/>
              </a:rPr>
              <a:t>to</a:t>
            </a: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 </a:t>
            </a:r>
            <a:r>
              <a:rPr kumimoji="0" lang="nl-NL" sz="24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mn-cs"/>
              </a:rPr>
              <a:t>the</a:t>
            </a: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 </a:t>
            </a:r>
            <a:r>
              <a:rPr kumimoji="0" lang="nl-NL" sz="24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mn-cs"/>
              </a:rPr>
              <a:t>employing</a:t>
            </a: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 </a:t>
            </a:r>
            <a:r>
              <a:rPr kumimoji="0" lang="nl-NL" sz="24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mn-cs"/>
              </a:rPr>
              <a:t>institution</a:t>
            </a: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 (</a:t>
            </a:r>
            <a:r>
              <a:rPr kumimoji="0" lang="nl-NL" sz="24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mn-ea"/>
                <a:cs typeface="+mn-cs"/>
              </a:rPr>
              <a:t>the</a:t>
            </a: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 UMC Groningen)</a:t>
            </a:r>
          </a:p>
          <a:p>
            <a:pPr marL="271463" marR="0" lvl="0" indent="-271463" algn="l" defTabSz="457200" rtl="0" eaLnBrk="1" fontAlgn="auto" latinLnBrk="0" hangingPunct="1">
              <a:lnSpc>
                <a:spcPct val="100000"/>
              </a:lnSpc>
              <a:spcBef>
                <a:spcPts val="0"/>
              </a:spcBef>
              <a:spcAft>
                <a:spcPts val="0"/>
              </a:spcAft>
              <a:buClr>
                <a:srgbClr val="029676"/>
              </a:buClr>
              <a:buSzTx/>
              <a:buFont typeface="Wingdings" panose="05000000000000000000" pitchFamily="2" charset="2"/>
              <a:buChar char="§"/>
              <a:tabLst/>
              <a:defRPr/>
            </a:pPr>
            <a:endPar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endParaRPr>
          </a:p>
          <a:p>
            <a:pPr marL="271463" marR="0" lvl="0" indent="-271463" algn="l" defTabSz="457200" rtl="0" eaLnBrk="1" fontAlgn="auto" latinLnBrk="0" hangingPunct="1">
              <a:lnSpc>
                <a:spcPct val="100000"/>
              </a:lnSpc>
              <a:spcBef>
                <a:spcPts val="0"/>
              </a:spcBef>
              <a:spcAft>
                <a:spcPts val="0"/>
              </a:spcAft>
              <a:buClr>
                <a:srgbClr val="029676"/>
              </a:buClr>
              <a:buSzTx/>
              <a:buFont typeface="Wingdings" panose="05000000000000000000" pitchFamily="2" charset="2"/>
              <a:buChar char="§"/>
              <a:tabLst/>
              <a:defRPr/>
            </a:pPr>
            <a:r>
              <a:rPr kumimoji="0" lang="nl-NL" sz="24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No stock nor patents</a:t>
            </a:r>
          </a:p>
        </p:txBody>
      </p:sp>
    </p:spTree>
    <p:extLst>
      <p:ext uri="{BB962C8B-B14F-4D97-AF65-F5344CB8AC3E}">
        <p14:creationId xmlns:p14="http://schemas.microsoft.com/office/powerpoint/2010/main" val="112578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C91A8-3AC5-1E95-4E36-FCBBBE6B1F60}"/>
            </a:ext>
          </a:extLst>
        </p:cNvPr>
        <p:cNvGrpSpPr/>
        <p:nvPr/>
      </p:nvGrpSpPr>
      <p:grpSpPr>
        <a:xfrm>
          <a:off x="0" y="0"/>
          <a:ext cx="0" cy="0"/>
          <a:chOff x="0" y="0"/>
          <a:chExt cx="0" cy="0"/>
        </a:xfrm>
      </p:grpSpPr>
      <p:sp>
        <p:nvSpPr>
          <p:cNvPr id="4" name="Rechthoek 7">
            <a:extLst>
              <a:ext uri="{FF2B5EF4-FFF2-40B4-BE49-F238E27FC236}">
                <a16:creationId xmlns:a16="http://schemas.microsoft.com/office/drawing/2014/main" id="{A50578D2-1175-8FAC-95A2-CA2C612A673C}"/>
              </a:ext>
            </a:extLst>
          </p:cNvPr>
          <p:cNvSpPr/>
          <p:nvPr/>
        </p:nvSpPr>
        <p:spPr>
          <a:xfrm>
            <a:off x="6507220" y="1650276"/>
            <a:ext cx="5413767" cy="169207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9" name="Tijdelijke aanduiding voor inhoud 12">
            <a:extLst>
              <a:ext uri="{FF2B5EF4-FFF2-40B4-BE49-F238E27FC236}">
                <a16:creationId xmlns:a16="http://schemas.microsoft.com/office/drawing/2014/main" id="{FCAC0D85-157F-4FE5-AA3B-A402370D871E}"/>
              </a:ext>
            </a:extLst>
          </p:cNvPr>
          <p:cNvSpPr txBox="1">
            <a:spLocks noGrp="1"/>
          </p:cNvSpPr>
          <p:nvPr>
            <p:ph idx="1"/>
          </p:nvPr>
        </p:nvSpPr>
        <p:spPr>
          <a:xfrm>
            <a:off x="7836571" y="6495352"/>
            <a:ext cx="4278015" cy="286232"/>
          </a:xfrm>
          <a:prstGeom prst="rect">
            <a:avLst/>
          </a:prstGeom>
          <a:noFill/>
        </p:spPr>
        <p:txBody>
          <a:bodyPr wrap="square" rtlCol="0">
            <a:spAutoFit/>
          </a:bodyPr>
          <a:lstStyle/>
          <a:p>
            <a:pPr algn="r"/>
            <a:r>
              <a:rPr lang="nl-NL" sz="1400" dirty="0" err="1">
                <a:solidFill>
                  <a:schemeClr val="bg1"/>
                </a:solidFill>
              </a:rPr>
              <a:t>Mroueh</a:t>
            </a:r>
            <a:r>
              <a:rPr lang="nl-NL" sz="1400" dirty="0">
                <a:solidFill>
                  <a:schemeClr val="bg1"/>
                </a:solidFill>
              </a:rPr>
              <a:t> et al, </a:t>
            </a:r>
            <a:r>
              <a:rPr lang="nl-NL" sz="1400" i="1" dirty="0" err="1">
                <a:solidFill>
                  <a:schemeClr val="bg1"/>
                </a:solidFill>
              </a:rPr>
              <a:t>Cardiovascular</a:t>
            </a:r>
            <a:r>
              <a:rPr lang="nl-NL" sz="1400" i="1" dirty="0">
                <a:solidFill>
                  <a:schemeClr val="bg1"/>
                </a:solidFill>
              </a:rPr>
              <a:t> Research 2025;121:643-57</a:t>
            </a:r>
            <a:endParaRPr lang="nl-NL" sz="1400" dirty="0">
              <a:solidFill>
                <a:schemeClr val="bg1"/>
              </a:solidFill>
            </a:endParaRPr>
          </a:p>
        </p:txBody>
      </p:sp>
      <p:sp>
        <p:nvSpPr>
          <p:cNvPr id="17" name="Titel 1">
            <a:extLst>
              <a:ext uri="{FF2B5EF4-FFF2-40B4-BE49-F238E27FC236}">
                <a16:creationId xmlns:a16="http://schemas.microsoft.com/office/drawing/2014/main" id="{1C340EF2-DEC6-1DF8-4405-CEC38BFD1F66}"/>
              </a:ext>
            </a:extLst>
          </p:cNvPr>
          <p:cNvSpPr>
            <a:spLocks noGrp="1"/>
          </p:cNvSpPr>
          <p:nvPr>
            <p:ph type="title"/>
          </p:nvPr>
        </p:nvSpPr>
        <p:spPr>
          <a:xfrm>
            <a:off x="0" y="286603"/>
            <a:ext cx="12192000" cy="1450757"/>
          </a:xfrm>
        </p:spPr>
        <p:txBody>
          <a:bodyPr>
            <a:normAutofit/>
          </a:bodyPr>
          <a:lstStyle/>
          <a:p>
            <a:pPr algn="ctr"/>
            <a:r>
              <a:rPr lang="nl-NL" dirty="0"/>
              <a:t>SGLT2 mRNA </a:t>
            </a:r>
            <a:r>
              <a:rPr lang="nl-NL" dirty="0" err="1"/>
              <a:t>expression</a:t>
            </a:r>
            <a:r>
              <a:rPr lang="nl-NL" dirty="0"/>
              <a:t> in human </a:t>
            </a:r>
            <a:r>
              <a:rPr lang="nl-NL" dirty="0" err="1"/>
              <a:t>vasculature</a:t>
            </a:r>
            <a:br>
              <a:rPr lang="nl-NL" sz="4400" dirty="0"/>
            </a:br>
            <a:r>
              <a:rPr lang="nl-NL" sz="3600" dirty="0" err="1"/>
              <a:t>Correlation</a:t>
            </a:r>
            <a:r>
              <a:rPr lang="nl-NL" sz="3600" dirty="0"/>
              <a:t> </a:t>
            </a:r>
            <a:r>
              <a:rPr lang="nl-NL" sz="3600" dirty="0" err="1"/>
              <a:t>with</a:t>
            </a:r>
            <a:r>
              <a:rPr lang="nl-NL" sz="3600" dirty="0"/>
              <a:t> pro-</a:t>
            </a:r>
            <a:r>
              <a:rPr lang="nl-NL" sz="3600" dirty="0" err="1"/>
              <a:t>inflammatory</a:t>
            </a:r>
            <a:r>
              <a:rPr lang="nl-NL" sz="3600" dirty="0"/>
              <a:t> cytokines </a:t>
            </a:r>
            <a:r>
              <a:rPr lang="nl-NL" sz="3600" dirty="0" err="1"/>
              <a:t>and</a:t>
            </a:r>
            <a:r>
              <a:rPr lang="nl-NL" sz="3600" dirty="0"/>
              <a:t> NO</a:t>
            </a:r>
          </a:p>
        </p:txBody>
      </p:sp>
      <p:sp>
        <p:nvSpPr>
          <p:cNvPr id="2" name="Tekstvak 4">
            <a:extLst>
              <a:ext uri="{FF2B5EF4-FFF2-40B4-BE49-F238E27FC236}">
                <a16:creationId xmlns:a16="http://schemas.microsoft.com/office/drawing/2014/main" id="{D9C595B7-B281-3F98-8DC4-FFB435FF8F1B}"/>
              </a:ext>
            </a:extLst>
          </p:cNvPr>
          <p:cNvSpPr txBox="1"/>
          <p:nvPr/>
        </p:nvSpPr>
        <p:spPr>
          <a:xfrm>
            <a:off x="42991" y="6422858"/>
            <a:ext cx="8495351" cy="431400"/>
          </a:xfrm>
          <a:prstGeom prst="rect">
            <a:avLst/>
          </a:prstGeom>
          <a:noFill/>
        </p:spPr>
        <p:txBody>
          <a:bodyPr wrap="square" rtlCol="0">
            <a:spAutoFit/>
          </a:bodyPr>
          <a:lstStyle/>
          <a:p>
            <a:pPr marL="0" marR="0" lvl="0" indent="0" algn="l" defTabSz="457200" rtl="0" eaLnBrk="1" fontAlgn="auto" latinLnBrk="0" hangingPunct="1">
              <a:lnSpc>
                <a:spcPts val="1300"/>
              </a:lnSpc>
              <a:spcBef>
                <a:spcPts val="0"/>
              </a:spcBef>
              <a:spcAft>
                <a:spcPts val="0"/>
              </a:spcAft>
              <a:buClrTx/>
              <a:buSzTx/>
              <a:buFontTx/>
              <a:buNone/>
              <a:tabLst/>
              <a:defRPr/>
            </a:pPr>
            <a:r>
              <a:rPr lang="nl-NL" sz="1400" dirty="0">
                <a:solidFill>
                  <a:prstClr val="white"/>
                </a:solidFill>
                <a:latin typeface="Calibri" panose="020F0502020204030204"/>
              </a:rPr>
              <a:t>Biopsies of </a:t>
            </a:r>
            <a:r>
              <a:rPr lang="nl-NL" sz="1400" dirty="0" err="1">
                <a:solidFill>
                  <a:prstClr val="white"/>
                </a:solidFill>
                <a:latin typeface="Calibri" panose="020F0502020204030204"/>
              </a:rPr>
              <a:t>thoracic</a:t>
            </a:r>
            <a:r>
              <a:rPr lang="nl-NL" sz="1400" dirty="0">
                <a:solidFill>
                  <a:prstClr val="white"/>
                </a:solidFill>
                <a:latin typeface="Calibri" panose="020F0502020204030204"/>
              </a:rPr>
              <a:t> </a:t>
            </a:r>
            <a:r>
              <a:rPr lang="nl-NL" sz="1400" dirty="0" err="1">
                <a:solidFill>
                  <a:prstClr val="white"/>
                </a:solidFill>
                <a:latin typeface="Calibri" panose="020F0502020204030204"/>
              </a:rPr>
              <a:t>artery</a:t>
            </a:r>
            <a:r>
              <a:rPr lang="nl-NL" sz="1400" dirty="0">
                <a:solidFill>
                  <a:prstClr val="white"/>
                </a:solidFill>
                <a:latin typeface="Calibri" panose="020F0502020204030204"/>
              </a:rPr>
              <a:t> (n=30) </a:t>
            </a:r>
            <a:r>
              <a:rPr lang="nl-NL" sz="1400" dirty="0" err="1">
                <a:solidFill>
                  <a:prstClr val="white"/>
                </a:solidFill>
                <a:latin typeface="Calibri" panose="020F0502020204030204"/>
              </a:rPr>
              <a:t>and</a:t>
            </a:r>
            <a:r>
              <a:rPr lang="nl-NL" sz="1400" dirty="0">
                <a:solidFill>
                  <a:prstClr val="white"/>
                </a:solidFill>
                <a:latin typeface="Calibri" panose="020F0502020204030204"/>
              </a:rPr>
              <a:t> </a:t>
            </a:r>
            <a:r>
              <a:rPr lang="nl-NL" sz="1400" dirty="0" err="1">
                <a:solidFill>
                  <a:prstClr val="white"/>
                </a:solidFill>
                <a:latin typeface="Calibri" panose="020F0502020204030204"/>
              </a:rPr>
              <a:t>heart</a:t>
            </a:r>
            <a:r>
              <a:rPr lang="nl-NL" sz="1400" dirty="0">
                <a:solidFill>
                  <a:prstClr val="white"/>
                </a:solidFill>
                <a:latin typeface="Calibri" panose="020F0502020204030204"/>
              </a:rPr>
              <a:t> (n=18) of </a:t>
            </a:r>
            <a:r>
              <a:rPr lang="nl-NL" sz="1400" dirty="0" err="1">
                <a:solidFill>
                  <a:prstClr val="white"/>
                </a:solidFill>
                <a:latin typeface="Calibri" panose="020F0502020204030204"/>
              </a:rPr>
              <a:t>patients</a:t>
            </a:r>
            <a:r>
              <a:rPr lang="nl-NL" sz="1400" dirty="0">
                <a:solidFill>
                  <a:prstClr val="white"/>
                </a:solidFill>
                <a:latin typeface="Calibri" panose="020F0502020204030204"/>
              </a:rPr>
              <a:t> </a:t>
            </a:r>
            <a:r>
              <a:rPr lang="nl-NL" sz="1400" dirty="0" err="1">
                <a:solidFill>
                  <a:prstClr val="white"/>
                </a:solidFill>
                <a:latin typeface="Calibri" panose="020F0502020204030204"/>
              </a:rPr>
              <a:t>undergoing</a:t>
            </a:r>
            <a:r>
              <a:rPr lang="nl-NL" sz="1400" dirty="0">
                <a:solidFill>
                  <a:prstClr val="white"/>
                </a:solidFill>
                <a:latin typeface="Calibri" panose="020F0502020204030204"/>
              </a:rPr>
              <a:t> CABG</a:t>
            </a:r>
            <a:endPar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r>
              <a:rPr lang="nl-NL" sz="1400" dirty="0">
                <a:solidFill>
                  <a:prstClr val="white"/>
                </a:solidFill>
                <a:latin typeface="Calibri" panose="020F0502020204030204"/>
              </a:rPr>
              <a:t>SGLT2 mRNA </a:t>
            </a:r>
            <a:r>
              <a:rPr lang="nl-NL" sz="1400" dirty="0" err="1">
                <a:solidFill>
                  <a:prstClr val="white"/>
                </a:solidFill>
                <a:latin typeface="Calibri" panose="020F0502020204030204"/>
              </a:rPr>
              <a:t>expression</a:t>
            </a:r>
            <a:r>
              <a:rPr lang="nl-NL" sz="1400" dirty="0">
                <a:solidFill>
                  <a:prstClr val="white"/>
                </a:solidFill>
                <a:latin typeface="Calibri" panose="020F0502020204030204"/>
              </a:rPr>
              <a:t>, heat map </a:t>
            </a:r>
            <a:r>
              <a:rPr lang="nl-NL" sz="1400" dirty="0" err="1">
                <a:solidFill>
                  <a:prstClr val="white"/>
                </a:solidFill>
                <a:latin typeface="Calibri" panose="020F0502020204030204"/>
              </a:rPr>
              <a:t>and</a:t>
            </a:r>
            <a:r>
              <a:rPr lang="nl-NL" sz="1400" dirty="0">
                <a:solidFill>
                  <a:prstClr val="white"/>
                </a:solidFill>
                <a:latin typeface="Calibri" panose="020F0502020204030204"/>
              </a:rPr>
              <a:t> </a:t>
            </a:r>
            <a:r>
              <a:rPr lang="nl-NL" sz="1400" dirty="0" err="1">
                <a:solidFill>
                  <a:prstClr val="white"/>
                </a:solidFill>
                <a:latin typeface="Calibri" panose="020F0502020204030204"/>
              </a:rPr>
              <a:t>correlations</a:t>
            </a:r>
            <a:r>
              <a:rPr lang="nl-NL" sz="1400" dirty="0">
                <a:solidFill>
                  <a:prstClr val="white"/>
                </a:solidFill>
                <a:latin typeface="Calibri" panose="020F0502020204030204"/>
              </a:rPr>
              <a:t> </a:t>
            </a:r>
            <a:endPar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88874D1C-CFDE-C7AE-DA6B-A6A287FB61BA}"/>
              </a:ext>
            </a:extLst>
          </p:cNvPr>
          <p:cNvSpPr txBox="1"/>
          <p:nvPr/>
        </p:nvSpPr>
        <p:spPr>
          <a:xfrm>
            <a:off x="8754341" y="1989439"/>
            <a:ext cx="2660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1" name="Afbeelding 13">
            <a:extLst>
              <a:ext uri="{FF2B5EF4-FFF2-40B4-BE49-F238E27FC236}">
                <a16:creationId xmlns:a16="http://schemas.microsoft.com/office/drawing/2014/main" id="{790213CE-7BA2-660C-F5B3-A16E24B01B91}"/>
              </a:ext>
            </a:extLst>
          </p:cNvPr>
          <p:cNvPicPr>
            <a:picLocks noChangeAspect="1"/>
          </p:cNvPicPr>
          <p:nvPr/>
        </p:nvPicPr>
        <p:blipFill>
          <a:blip r:embed="rId3"/>
          <a:stretch>
            <a:fillRect/>
          </a:stretch>
        </p:blipFill>
        <p:spPr>
          <a:xfrm>
            <a:off x="502565" y="2548329"/>
            <a:ext cx="4682107" cy="2990538"/>
          </a:xfrm>
          <a:prstGeom prst="rect">
            <a:avLst/>
          </a:prstGeom>
        </p:spPr>
      </p:pic>
      <p:pic>
        <p:nvPicPr>
          <p:cNvPr id="12" name="Afbeelding 17">
            <a:extLst>
              <a:ext uri="{FF2B5EF4-FFF2-40B4-BE49-F238E27FC236}">
                <a16:creationId xmlns:a16="http://schemas.microsoft.com/office/drawing/2014/main" id="{7548B5C2-E35F-370C-F2CD-3DA973F15F8F}"/>
              </a:ext>
            </a:extLst>
          </p:cNvPr>
          <p:cNvPicPr>
            <a:picLocks noChangeAspect="1"/>
          </p:cNvPicPr>
          <p:nvPr/>
        </p:nvPicPr>
        <p:blipFill>
          <a:blip r:embed="rId4"/>
          <a:stretch>
            <a:fillRect/>
          </a:stretch>
        </p:blipFill>
        <p:spPr>
          <a:xfrm>
            <a:off x="5761220" y="2259196"/>
            <a:ext cx="5901126" cy="3730161"/>
          </a:xfrm>
          <a:prstGeom prst="rect">
            <a:avLst/>
          </a:prstGeom>
        </p:spPr>
      </p:pic>
    </p:spTree>
    <p:extLst>
      <p:ext uri="{BB962C8B-B14F-4D97-AF65-F5344CB8AC3E}">
        <p14:creationId xmlns:p14="http://schemas.microsoft.com/office/powerpoint/2010/main" val="76944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3FF31-AEE6-65C5-7CA2-BC0778C84F8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20A0168-F304-4451-F7BF-955E9B4D7C4C}"/>
              </a:ext>
            </a:extLst>
          </p:cNvPr>
          <p:cNvSpPr>
            <a:spLocks noGrp="1"/>
          </p:cNvSpPr>
          <p:nvPr>
            <p:ph type="title"/>
          </p:nvPr>
        </p:nvSpPr>
        <p:spPr>
          <a:xfrm>
            <a:off x="91760" y="286603"/>
            <a:ext cx="12020590" cy="1450757"/>
          </a:xfrm>
        </p:spPr>
        <p:txBody>
          <a:bodyPr>
            <a:normAutofit/>
          </a:bodyPr>
          <a:lstStyle/>
          <a:p>
            <a:pPr algn="ctr"/>
            <a:r>
              <a:rPr lang="nl-NL" dirty="0"/>
              <a:t>The EMPA-KIDNEY trial</a:t>
            </a:r>
            <a:br>
              <a:rPr lang="nl-NL" dirty="0"/>
            </a:br>
            <a:r>
              <a:rPr lang="nl-NL" sz="3600" dirty="0" err="1"/>
              <a:t>Severely</a:t>
            </a:r>
            <a:r>
              <a:rPr lang="nl-NL" sz="3600" dirty="0"/>
              <a:t> </a:t>
            </a:r>
            <a:r>
              <a:rPr lang="nl-NL" sz="3600" dirty="0" err="1"/>
              <a:t>impaired</a:t>
            </a:r>
            <a:r>
              <a:rPr lang="nl-NL" sz="3600" dirty="0"/>
              <a:t> </a:t>
            </a:r>
            <a:r>
              <a:rPr lang="nl-NL" sz="3600" dirty="0" err="1"/>
              <a:t>eGFR</a:t>
            </a:r>
            <a:r>
              <a:rPr lang="nl-NL" sz="3600" dirty="0"/>
              <a:t>, does </a:t>
            </a:r>
            <a:r>
              <a:rPr lang="nl-NL" sz="3600" dirty="0" err="1"/>
              <a:t>it</a:t>
            </a:r>
            <a:r>
              <a:rPr lang="nl-NL" sz="3600" dirty="0"/>
              <a:t> matter? </a:t>
            </a:r>
          </a:p>
        </p:txBody>
      </p:sp>
      <p:sp>
        <p:nvSpPr>
          <p:cNvPr id="3" name="Rechthoek 7">
            <a:extLst>
              <a:ext uri="{FF2B5EF4-FFF2-40B4-BE49-F238E27FC236}">
                <a16:creationId xmlns:a16="http://schemas.microsoft.com/office/drawing/2014/main" id="{6381CD1D-2FE3-2E39-BFEC-3C11C44503A0}"/>
              </a:ext>
            </a:extLst>
          </p:cNvPr>
          <p:cNvSpPr/>
          <p:nvPr/>
        </p:nvSpPr>
        <p:spPr>
          <a:xfrm>
            <a:off x="6507220" y="1650276"/>
            <a:ext cx="5413767" cy="169207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a:p>
        </p:txBody>
      </p:sp>
      <p:sp>
        <p:nvSpPr>
          <p:cNvPr id="4" name="Tekstvak 59">
            <a:extLst>
              <a:ext uri="{FF2B5EF4-FFF2-40B4-BE49-F238E27FC236}">
                <a16:creationId xmlns:a16="http://schemas.microsoft.com/office/drawing/2014/main" id="{21DFF2AB-25EF-9AA4-1401-3A53680D2189}"/>
              </a:ext>
            </a:extLst>
          </p:cNvPr>
          <p:cNvSpPr txBox="1"/>
          <p:nvPr/>
        </p:nvSpPr>
        <p:spPr>
          <a:xfrm>
            <a:off x="7585505" y="6470011"/>
            <a:ext cx="4526845" cy="307777"/>
          </a:xfrm>
          <a:prstGeom prst="rect">
            <a:avLst/>
          </a:prstGeom>
          <a:noFill/>
        </p:spPr>
        <p:txBody>
          <a:bodyPr wrap="square" rtlCol="0">
            <a:spAutoFit/>
          </a:bodyPr>
          <a:lstStyle/>
          <a:p>
            <a:pPr algn="r"/>
            <a:r>
              <a:rPr lang="nl-NL" sz="1400" dirty="0">
                <a:solidFill>
                  <a:schemeClr val="bg1"/>
                </a:solidFill>
              </a:rPr>
              <a:t>Herrington et al, </a:t>
            </a:r>
            <a:r>
              <a:rPr lang="nl-NL" sz="1400" i="1" dirty="0">
                <a:solidFill>
                  <a:schemeClr val="bg1"/>
                </a:solidFill>
              </a:rPr>
              <a:t>N Eng J </a:t>
            </a:r>
            <a:r>
              <a:rPr lang="nl-NL" sz="1400" i="1" dirty="0" err="1">
                <a:solidFill>
                  <a:schemeClr val="bg1"/>
                </a:solidFill>
              </a:rPr>
              <a:t>Med</a:t>
            </a:r>
            <a:r>
              <a:rPr lang="nl-NL" sz="1400" i="1" dirty="0">
                <a:solidFill>
                  <a:schemeClr val="bg1"/>
                </a:solidFill>
              </a:rPr>
              <a:t> </a:t>
            </a:r>
            <a:r>
              <a:rPr lang="nl-NL" sz="1400" dirty="0">
                <a:solidFill>
                  <a:schemeClr val="bg1"/>
                </a:solidFill>
              </a:rPr>
              <a:t>2023;388:117-27</a:t>
            </a:r>
          </a:p>
        </p:txBody>
      </p:sp>
      <p:grpSp>
        <p:nvGrpSpPr>
          <p:cNvPr id="6" name="Groep 5">
            <a:extLst>
              <a:ext uri="{FF2B5EF4-FFF2-40B4-BE49-F238E27FC236}">
                <a16:creationId xmlns:a16="http://schemas.microsoft.com/office/drawing/2014/main" id="{31ACECD4-9A2D-33AD-821C-6E5876D351AC}"/>
              </a:ext>
            </a:extLst>
          </p:cNvPr>
          <p:cNvGrpSpPr/>
          <p:nvPr/>
        </p:nvGrpSpPr>
        <p:grpSpPr>
          <a:xfrm>
            <a:off x="1093515" y="2375994"/>
            <a:ext cx="10058400" cy="3338731"/>
            <a:chOff x="1093515" y="2375994"/>
            <a:chExt cx="10058400" cy="3338731"/>
          </a:xfrm>
        </p:grpSpPr>
        <p:pic>
          <p:nvPicPr>
            <p:cNvPr id="7" name="Afbeelding 3">
              <a:extLst>
                <a:ext uri="{FF2B5EF4-FFF2-40B4-BE49-F238E27FC236}">
                  <a16:creationId xmlns:a16="http://schemas.microsoft.com/office/drawing/2014/main" id="{4BFD24CB-226C-6802-7CBE-ADF7B48B922F}"/>
                </a:ext>
              </a:extLst>
            </p:cNvPr>
            <p:cNvPicPr>
              <a:picLocks noChangeAspect="1"/>
            </p:cNvPicPr>
            <p:nvPr/>
          </p:nvPicPr>
          <p:blipFill rotWithShape="1">
            <a:blip r:embed="rId3"/>
            <a:srcRect t="33021"/>
            <a:stretch/>
          </p:blipFill>
          <p:spPr>
            <a:xfrm>
              <a:off x="1093515" y="3020803"/>
              <a:ext cx="10058400" cy="2693922"/>
            </a:xfrm>
            <a:prstGeom prst="rect">
              <a:avLst/>
            </a:prstGeom>
          </p:spPr>
        </p:pic>
        <p:pic>
          <p:nvPicPr>
            <p:cNvPr id="8" name="Afbeelding 2">
              <a:extLst>
                <a:ext uri="{FF2B5EF4-FFF2-40B4-BE49-F238E27FC236}">
                  <a16:creationId xmlns:a16="http://schemas.microsoft.com/office/drawing/2014/main" id="{95E70C3C-E50E-41AF-BE80-284D2D18449C}"/>
                </a:ext>
              </a:extLst>
            </p:cNvPr>
            <p:cNvPicPr>
              <a:picLocks noChangeAspect="1"/>
            </p:cNvPicPr>
            <p:nvPr/>
          </p:nvPicPr>
          <p:blipFill rotWithShape="1">
            <a:blip r:embed="rId3"/>
            <a:srcRect b="83125"/>
            <a:stretch/>
          </p:blipFill>
          <p:spPr>
            <a:xfrm>
              <a:off x="1093515" y="2375994"/>
              <a:ext cx="10058400" cy="678702"/>
            </a:xfrm>
            <a:prstGeom prst="rect">
              <a:avLst/>
            </a:prstGeom>
          </p:spPr>
        </p:pic>
      </p:grpSp>
      <p:sp>
        <p:nvSpPr>
          <p:cNvPr id="9" name="Tekstvak 4">
            <a:extLst>
              <a:ext uri="{FF2B5EF4-FFF2-40B4-BE49-F238E27FC236}">
                <a16:creationId xmlns:a16="http://schemas.microsoft.com/office/drawing/2014/main" id="{5C57E8C8-F5F1-DF5B-2773-52A1ABF8F84B}"/>
              </a:ext>
            </a:extLst>
          </p:cNvPr>
          <p:cNvSpPr txBox="1"/>
          <p:nvPr/>
        </p:nvSpPr>
        <p:spPr>
          <a:xfrm>
            <a:off x="91760" y="6490693"/>
            <a:ext cx="6415460" cy="307777"/>
          </a:xfrm>
          <a:prstGeom prst="rect">
            <a:avLst/>
          </a:prstGeom>
          <a:noFill/>
        </p:spPr>
        <p:txBody>
          <a:bodyPr wrap="square" rtlCol="0">
            <a:spAutoFit/>
          </a:bodyPr>
          <a:lstStyle/>
          <a:p>
            <a:r>
              <a:rPr lang="nl-NL" sz="1400" dirty="0" err="1">
                <a:solidFill>
                  <a:schemeClr val="bg1"/>
                </a:solidFill>
              </a:rPr>
              <a:t>Inclusion</a:t>
            </a:r>
            <a:r>
              <a:rPr lang="nl-NL" sz="1400" dirty="0">
                <a:solidFill>
                  <a:schemeClr val="bg1"/>
                </a:solidFill>
              </a:rPr>
              <a:t>: </a:t>
            </a:r>
            <a:r>
              <a:rPr lang="nl-NL" sz="1400" dirty="0" err="1">
                <a:solidFill>
                  <a:schemeClr val="bg1"/>
                </a:solidFill>
              </a:rPr>
              <a:t>eGFR</a:t>
            </a:r>
            <a:r>
              <a:rPr lang="nl-NL" sz="1400" dirty="0">
                <a:solidFill>
                  <a:schemeClr val="bg1"/>
                </a:solidFill>
              </a:rPr>
              <a:t> 20-45 OR </a:t>
            </a:r>
            <a:r>
              <a:rPr lang="nl-NL" sz="1400" dirty="0" err="1">
                <a:solidFill>
                  <a:schemeClr val="bg1"/>
                </a:solidFill>
              </a:rPr>
              <a:t>eGFR</a:t>
            </a:r>
            <a:r>
              <a:rPr lang="nl-NL" sz="1400" dirty="0">
                <a:solidFill>
                  <a:schemeClr val="bg1"/>
                </a:solidFill>
              </a:rPr>
              <a:t> 45-75 </a:t>
            </a:r>
            <a:r>
              <a:rPr lang="nl-NL" sz="1400" dirty="0" err="1">
                <a:solidFill>
                  <a:schemeClr val="bg1"/>
                </a:solidFill>
              </a:rPr>
              <a:t>mL</a:t>
            </a:r>
            <a:r>
              <a:rPr lang="nl-NL" sz="1400" dirty="0">
                <a:solidFill>
                  <a:schemeClr val="bg1"/>
                </a:solidFill>
              </a:rPr>
              <a:t>/min/1.73m2 </a:t>
            </a:r>
            <a:r>
              <a:rPr lang="nl-NL" sz="1400" dirty="0" err="1">
                <a:solidFill>
                  <a:schemeClr val="bg1"/>
                </a:solidFill>
              </a:rPr>
              <a:t>and</a:t>
            </a:r>
            <a:r>
              <a:rPr lang="nl-NL" sz="1400" dirty="0">
                <a:solidFill>
                  <a:schemeClr val="bg1"/>
                </a:solidFill>
              </a:rPr>
              <a:t> ACR &gt;200 mg/g</a:t>
            </a:r>
          </a:p>
        </p:txBody>
      </p:sp>
    </p:spTree>
    <p:extLst>
      <p:ext uri="{BB962C8B-B14F-4D97-AF65-F5344CB8AC3E}">
        <p14:creationId xmlns:p14="http://schemas.microsoft.com/office/powerpoint/2010/main" val="140028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75D69-FC2A-88B2-B8C8-EFB561655D52}"/>
            </a:ext>
          </a:extLst>
        </p:cNvPr>
        <p:cNvGrpSpPr/>
        <p:nvPr/>
      </p:nvGrpSpPr>
      <p:grpSpPr>
        <a:xfrm>
          <a:off x="0" y="0"/>
          <a:ext cx="0" cy="0"/>
          <a:chOff x="0" y="0"/>
          <a:chExt cx="0" cy="0"/>
        </a:xfrm>
      </p:grpSpPr>
      <p:sp>
        <p:nvSpPr>
          <p:cNvPr id="4" name="Rechthoek 7">
            <a:extLst>
              <a:ext uri="{FF2B5EF4-FFF2-40B4-BE49-F238E27FC236}">
                <a16:creationId xmlns:a16="http://schemas.microsoft.com/office/drawing/2014/main" id="{5C34BB18-6390-78AD-65E0-5544D2179B12}"/>
              </a:ext>
            </a:extLst>
          </p:cNvPr>
          <p:cNvSpPr/>
          <p:nvPr/>
        </p:nvSpPr>
        <p:spPr>
          <a:xfrm>
            <a:off x="6507220" y="1650276"/>
            <a:ext cx="5413767" cy="169207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a:p>
        </p:txBody>
      </p:sp>
      <p:sp>
        <p:nvSpPr>
          <p:cNvPr id="9" name="Tijdelijke aanduiding voor inhoud 12">
            <a:extLst>
              <a:ext uri="{FF2B5EF4-FFF2-40B4-BE49-F238E27FC236}">
                <a16:creationId xmlns:a16="http://schemas.microsoft.com/office/drawing/2014/main" id="{71AD9C41-B8C1-2368-8602-92293566485C}"/>
              </a:ext>
            </a:extLst>
          </p:cNvPr>
          <p:cNvSpPr txBox="1">
            <a:spLocks noGrp="1"/>
          </p:cNvSpPr>
          <p:nvPr>
            <p:ph idx="1"/>
          </p:nvPr>
        </p:nvSpPr>
        <p:spPr>
          <a:xfrm>
            <a:off x="7836571" y="6495352"/>
            <a:ext cx="4278015" cy="286232"/>
          </a:xfrm>
          <a:prstGeom prst="rect">
            <a:avLst/>
          </a:prstGeom>
          <a:noFill/>
        </p:spPr>
        <p:txBody>
          <a:bodyPr wrap="square" rtlCol="0">
            <a:spAutoFit/>
          </a:bodyPr>
          <a:lstStyle/>
          <a:p>
            <a:pPr algn="r"/>
            <a:r>
              <a:rPr lang="nl-NL" sz="1400" dirty="0" err="1">
                <a:solidFill>
                  <a:schemeClr val="bg1"/>
                </a:solidFill>
              </a:rPr>
              <a:t>Elenjickal</a:t>
            </a:r>
            <a:r>
              <a:rPr lang="nl-NL" sz="1400" dirty="0">
                <a:solidFill>
                  <a:schemeClr val="bg1"/>
                </a:solidFill>
              </a:rPr>
              <a:t> et al, </a:t>
            </a:r>
            <a:r>
              <a:rPr lang="nl-NL" sz="1400" i="1" dirty="0" err="1">
                <a:solidFill>
                  <a:schemeClr val="bg1"/>
                </a:solidFill>
              </a:rPr>
              <a:t>cJASN</a:t>
            </a:r>
            <a:r>
              <a:rPr lang="nl-NL" sz="1400" i="1" dirty="0">
                <a:solidFill>
                  <a:schemeClr val="bg1"/>
                </a:solidFill>
              </a:rPr>
              <a:t> </a:t>
            </a:r>
            <a:r>
              <a:rPr lang="nl-NL" sz="1400" dirty="0">
                <a:solidFill>
                  <a:schemeClr val="bg1"/>
                </a:solidFill>
              </a:rPr>
              <a:t>2025;20:788-09</a:t>
            </a:r>
          </a:p>
        </p:txBody>
      </p:sp>
      <p:sp>
        <p:nvSpPr>
          <p:cNvPr id="17" name="Titel 1">
            <a:extLst>
              <a:ext uri="{FF2B5EF4-FFF2-40B4-BE49-F238E27FC236}">
                <a16:creationId xmlns:a16="http://schemas.microsoft.com/office/drawing/2014/main" id="{4C45AD8C-40E0-591E-5CE1-0B027682077C}"/>
              </a:ext>
            </a:extLst>
          </p:cNvPr>
          <p:cNvSpPr>
            <a:spLocks noGrp="1"/>
          </p:cNvSpPr>
          <p:nvPr>
            <p:ph type="title"/>
          </p:nvPr>
        </p:nvSpPr>
        <p:spPr>
          <a:xfrm>
            <a:off x="0" y="286603"/>
            <a:ext cx="12192000" cy="1450757"/>
          </a:xfrm>
        </p:spPr>
        <p:txBody>
          <a:bodyPr>
            <a:normAutofit/>
          </a:bodyPr>
          <a:lstStyle/>
          <a:p>
            <a:pPr algn="ctr"/>
            <a:r>
              <a:rPr lang="nl-NL" dirty="0"/>
              <a:t>SGLT2 </a:t>
            </a:r>
            <a:r>
              <a:rPr lang="nl-NL" dirty="0" err="1"/>
              <a:t>inhibition</a:t>
            </a:r>
            <a:r>
              <a:rPr lang="nl-NL" dirty="0"/>
              <a:t> in KDIGO </a:t>
            </a:r>
            <a:r>
              <a:rPr lang="nl-NL" dirty="0" err="1"/>
              <a:t>eGFR</a:t>
            </a:r>
            <a:r>
              <a:rPr lang="nl-NL" dirty="0"/>
              <a:t> stage 4/5</a:t>
            </a:r>
            <a:br>
              <a:rPr lang="nl-NL" sz="3600" dirty="0"/>
            </a:br>
            <a:r>
              <a:rPr lang="nl-NL" sz="3600" dirty="0" err="1"/>
              <a:t>Composite</a:t>
            </a:r>
            <a:r>
              <a:rPr lang="nl-NL" sz="3600" dirty="0"/>
              <a:t> </a:t>
            </a:r>
            <a:r>
              <a:rPr lang="nl-NL" sz="3600" dirty="0" err="1"/>
              <a:t>kidney</a:t>
            </a:r>
            <a:r>
              <a:rPr lang="nl-NL" sz="3600" dirty="0"/>
              <a:t> </a:t>
            </a:r>
            <a:r>
              <a:rPr lang="nl-NL" sz="3600" dirty="0" err="1"/>
              <a:t>outcome</a:t>
            </a:r>
            <a:endParaRPr lang="nl-NL" sz="3600" dirty="0"/>
          </a:p>
        </p:txBody>
      </p:sp>
      <p:sp>
        <p:nvSpPr>
          <p:cNvPr id="2" name="Tekstvak 4">
            <a:extLst>
              <a:ext uri="{FF2B5EF4-FFF2-40B4-BE49-F238E27FC236}">
                <a16:creationId xmlns:a16="http://schemas.microsoft.com/office/drawing/2014/main" id="{59A933F6-9D74-69BD-B81D-79956F949EBE}"/>
              </a:ext>
            </a:extLst>
          </p:cNvPr>
          <p:cNvSpPr txBox="1"/>
          <p:nvPr/>
        </p:nvSpPr>
        <p:spPr>
          <a:xfrm>
            <a:off x="42991" y="6500493"/>
            <a:ext cx="8495351" cy="264752"/>
          </a:xfrm>
          <a:prstGeom prst="rect">
            <a:avLst/>
          </a:prstGeom>
          <a:noFill/>
        </p:spPr>
        <p:txBody>
          <a:bodyPr wrap="square" rtlCol="0">
            <a:spAutoFit/>
          </a:bodyPr>
          <a:lstStyle/>
          <a:p>
            <a:pPr>
              <a:lnSpc>
                <a:spcPts val="1300"/>
              </a:lnSpc>
            </a:pPr>
            <a:r>
              <a:rPr lang="nl-NL" sz="1400" dirty="0">
                <a:solidFill>
                  <a:schemeClr val="bg1"/>
                </a:solidFill>
              </a:rPr>
              <a:t>Meta-</a:t>
            </a:r>
            <a:r>
              <a:rPr lang="nl-NL" sz="1400" dirty="0" err="1">
                <a:solidFill>
                  <a:schemeClr val="bg1"/>
                </a:solidFill>
              </a:rPr>
              <a:t>analyis</a:t>
            </a:r>
            <a:r>
              <a:rPr lang="nl-NL" sz="1400" dirty="0">
                <a:solidFill>
                  <a:schemeClr val="bg1"/>
                </a:solidFill>
              </a:rPr>
              <a:t> of </a:t>
            </a:r>
            <a:r>
              <a:rPr lang="nl-NL" sz="1400" dirty="0" err="1">
                <a:solidFill>
                  <a:schemeClr val="bg1"/>
                </a:solidFill>
              </a:rPr>
              <a:t>the</a:t>
            </a:r>
            <a:r>
              <a:rPr lang="nl-NL" sz="1400" dirty="0">
                <a:solidFill>
                  <a:schemeClr val="bg1"/>
                </a:solidFill>
              </a:rPr>
              <a:t> </a:t>
            </a:r>
            <a:r>
              <a:rPr lang="nl-NL" sz="1400" dirty="0" err="1">
                <a:solidFill>
                  <a:schemeClr val="bg1"/>
                </a:solidFill>
              </a:rPr>
              <a:t>pivotal</a:t>
            </a:r>
            <a:r>
              <a:rPr lang="nl-NL" sz="1400" dirty="0">
                <a:solidFill>
                  <a:schemeClr val="bg1"/>
                </a:solidFill>
              </a:rPr>
              <a:t> </a:t>
            </a:r>
            <a:r>
              <a:rPr lang="nl-NL" sz="1400" dirty="0" err="1">
                <a:solidFill>
                  <a:schemeClr val="bg1"/>
                </a:solidFill>
              </a:rPr>
              <a:t>phase</a:t>
            </a:r>
            <a:r>
              <a:rPr lang="nl-NL" sz="1400" dirty="0">
                <a:solidFill>
                  <a:schemeClr val="bg1"/>
                </a:solidFill>
              </a:rPr>
              <a:t> 3 </a:t>
            </a:r>
            <a:r>
              <a:rPr lang="nl-NL" sz="1400" dirty="0" err="1">
                <a:solidFill>
                  <a:schemeClr val="bg1"/>
                </a:solidFill>
              </a:rPr>
              <a:t>RCTs</a:t>
            </a:r>
            <a:r>
              <a:rPr lang="nl-NL" sz="1400" dirty="0">
                <a:solidFill>
                  <a:schemeClr val="bg1"/>
                </a:solidFill>
              </a:rPr>
              <a:t> </a:t>
            </a:r>
            <a:r>
              <a:rPr lang="nl-NL" sz="1400" dirty="0" err="1">
                <a:solidFill>
                  <a:schemeClr val="bg1"/>
                </a:solidFill>
              </a:rPr>
              <a:t>including</a:t>
            </a:r>
            <a:r>
              <a:rPr lang="nl-NL" sz="1400" dirty="0">
                <a:solidFill>
                  <a:schemeClr val="bg1"/>
                </a:solidFill>
              </a:rPr>
              <a:t> </a:t>
            </a:r>
            <a:r>
              <a:rPr lang="nl-NL" sz="1400" dirty="0" err="1">
                <a:solidFill>
                  <a:schemeClr val="bg1"/>
                </a:solidFill>
              </a:rPr>
              <a:t>patients</a:t>
            </a:r>
            <a:r>
              <a:rPr lang="nl-NL" sz="1400" dirty="0">
                <a:solidFill>
                  <a:schemeClr val="bg1"/>
                </a:solidFill>
              </a:rPr>
              <a:t> </a:t>
            </a:r>
            <a:r>
              <a:rPr lang="nl-NL" sz="1400" dirty="0" err="1">
                <a:solidFill>
                  <a:schemeClr val="bg1"/>
                </a:solidFill>
              </a:rPr>
              <a:t>with</a:t>
            </a:r>
            <a:r>
              <a:rPr lang="nl-NL" sz="1400" dirty="0">
                <a:solidFill>
                  <a:schemeClr val="bg1"/>
                </a:solidFill>
              </a:rPr>
              <a:t> </a:t>
            </a:r>
            <a:r>
              <a:rPr lang="nl-NL" sz="1400" dirty="0" err="1">
                <a:solidFill>
                  <a:schemeClr val="bg1"/>
                </a:solidFill>
              </a:rPr>
              <a:t>an</a:t>
            </a:r>
            <a:r>
              <a:rPr lang="nl-NL" sz="1400" dirty="0">
                <a:solidFill>
                  <a:schemeClr val="bg1"/>
                </a:solidFill>
              </a:rPr>
              <a:t> </a:t>
            </a:r>
            <a:r>
              <a:rPr lang="nl-NL" sz="1400" dirty="0" err="1">
                <a:solidFill>
                  <a:schemeClr val="bg1"/>
                </a:solidFill>
              </a:rPr>
              <a:t>eGFR</a:t>
            </a:r>
            <a:r>
              <a:rPr lang="nl-NL" sz="1400" dirty="0">
                <a:solidFill>
                  <a:schemeClr val="bg1"/>
                </a:solidFill>
              </a:rPr>
              <a:t>&lt;30</a:t>
            </a:r>
          </a:p>
        </p:txBody>
      </p:sp>
      <p:pic>
        <p:nvPicPr>
          <p:cNvPr id="6" name="Afbeelding 5">
            <a:extLst>
              <a:ext uri="{FF2B5EF4-FFF2-40B4-BE49-F238E27FC236}">
                <a16:creationId xmlns:a16="http://schemas.microsoft.com/office/drawing/2014/main" id="{BF660539-DAA5-87B8-B566-B86DB212EC80}"/>
              </a:ext>
            </a:extLst>
          </p:cNvPr>
          <p:cNvPicPr>
            <a:picLocks noChangeAspect="1"/>
          </p:cNvPicPr>
          <p:nvPr/>
        </p:nvPicPr>
        <p:blipFill>
          <a:blip r:embed="rId3"/>
          <a:stretch>
            <a:fillRect/>
          </a:stretch>
        </p:blipFill>
        <p:spPr>
          <a:xfrm>
            <a:off x="2430125" y="1918040"/>
            <a:ext cx="7119510" cy="4320887"/>
          </a:xfrm>
          <a:prstGeom prst="rect">
            <a:avLst/>
          </a:prstGeom>
        </p:spPr>
      </p:pic>
      <p:sp>
        <p:nvSpPr>
          <p:cNvPr id="10" name="Rechthoek 9">
            <a:extLst>
              <a:ext uri="{FF2B5EF4-FFF2-40B4-BE49-F238E27FC236}">
                <a16:creationId xmlns:a16="http://schemas.microsoft.com/office/drawing/2014/main" id="{3887CA3A-D57D-B74F-CFCD-56C10375B9F4}"/>
              </a:ext>
            </a:extLst>
          </p:cNvPr>
          <p:cNvSpPr/>
          <p:nvPr/>
        </p:nvSpPr>
        <p:spPr>
          <a:xfrm>
            <a:off x="2251494" y="1854679"/>
            <a:ext cx="517585" cy="3364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xtBox 4">
            <a:extLst>
              <a:ext uri="{FF2B5EF4-FFF2-40B4-BE49-F238E27FC236}">
                <a16:creationId xmlns:a16="http://schemas.microsoft.com/office/drawing/2014/main" id="{8DE41EEE-5B44-1EBE-992E-7F09DF6AD9D6}"/>
              </a:ext>
            </a:extLst>
          </p:cNvPr>
          <p:cNvSpPr txBox="1"/>
          <p:nvPr/>
        </p:nvSpPr>
        <p:spPr>
          <a:xfrm>
            <a:off x="2416678" y="1882158"/>
            <a:ext cx="7119510" cy="369332"/>
          </a:xfrm>
          <a:prstGeom prst="rect">
            <a:avLst/>
          </a:prstGeom>
          <a:solidFill>
            <a:schemeClr val="bg1"/>
          </a:solidFill>
        </p:spPr>
        <p:txBody>
          <a:bodyPr wrap="square">
            <a:spAutoFit/>
          </a:bodyPr>
          <a:lstStyle/>
          <a:p>
            <a:pPr algn="ctr"/>
            <a:r>
              <a:rPr lang="en-GB" dirty="0">
                <a:solidFill>
                  <a:srgbClr val="212121"/>
                </a:solidFill>
                <a:latin typeface="BlinkMacSystemFont"/>
              </a:rPr>
              <a:t>W</a:t>
            </a:r>
            <a:r>
              <a:rPr lang="en-GB" b="0" i="0" u="none" strike="noStrike" dirty="0">
                <a:solidFill>
                  <a:srgbClr val="212121"/>
                </a:solidFill>
                <a:effectLst/>
                <a:latin typeface="BlinkMacSystemFont"/>
              </a:rPr>
              <a:t>orsening kidney function, kidney failure and kidney death</a:t>
            </a:r>
            <a:endParaRPr lang="en-NL" dirty="0"/>
          </a:p>
        </p:txBody>
      </p:sp>
      <p:sp>
        <p:nvSpPr>
          <p:cNvPr id="7" name="Rectangle 6">
            <a:extLst>
              <a:ext uri="{FF2B5EF4-FFF2-40B4-BE49-F238E27FC236}">
                <a16:creationId xmlns:a16="http://schemas.microsoft.com/office/drawing/2014/main" id="{EA3E7FEA-48AD-FE59-C6B0-8F65DF89F320}"/>
              </a:ext>
            </a:extLst>
          </p:cNvPr>
          <p:cNvSpPr/>
          <p:nvPr/>
        </p:nvSpPr>
        <p:spPr>
          <a:xfrm>
            <a:off x="2430125" y="6104965"/>
            <a:ext cx="2868016" cy="1339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03061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6A600-153A-9AEA-18CD-E3483CB0DDC2}"/>
            </a:ext>
          </a:extLst>
        </p:cNvPr>
        <p:cNvGrpSpPr/>
        <p:nvPr/>
      </p:nvGrpSpPr>
      <p:grpSpPr>
        <a:xfrm>
          <a:off x="0" y="0"/>
          <a:ext cx="0" cy="0"/>
          <a:chOff x="0" y="0"/>
          <a:chExt cx="0" cy="0"/>
        </a:xfrm>
      </p:grpSpPr>
      <p:sp>
        <p:nvSpPr>
          <p:cNvPr id="4" name="Rechthoek 7">
            <a:extLst>
              <a:ext uri="{FF2B5EF4-FFF2-40B4-BE49-F238E27FC236}">
                <a16:creationId xmlns:a16="http://schemas.microsoft.com/office/drawing/2014/main" id="{935E597E-2B32-237B-36DA-02F69EBD2F02}"/>
              </a:ext>
            </a:extLst>
          </p:cNvPr>
          <p:cNvSpPr/>
          <p:nvPr/>
        </p:nvSpPr>
        <p:spPr>
          <a:xfrm>
            <a:off x="6507220" y="1650276"/>
            <a:ext cx="5413767" cy="169207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a:p>
        </p:txBody>
      </p:sp>
      <p:sp>
        <p:nvSpPr>
          <p:cNvPr id="17" name="Titel 1">
            <a:extLst>
              <a:ext uri="{FF2B5EF4-FFF2-40B4-BE49-F238E27FC236}">
                <a16:creationId xmlns:a16="http://schemas.microsoft.com/office/drawing/2014/main" id="{2EEC6EC1-ED3F-E768-4A9F-27B9F628F4FA}"/>
              </a:ext>
            </a:extLst>
          </p:cNvPr>
          <p:cNvSpPr>
            <a:spLocks noGrp="1"/>
          </p:cNvSpPr>
          <p:nvPr>
            <p:ph type="title"/>
          </p:nvPr>
        </p:nvSpPr>
        <p:spPr>
          <a:xfrm>
            <a:off x="0" y="286603"/>
            <a:ext cx="12192000" cy="1450757"/>
          </a:xfrm>
        </p:spPr>
        <p:txBody>
          <a:bodyPr>
            <a:normAutofit/>
          </a:bodyPr>
          <a:lstStyle/>
          <a:p>
            <a:pPr algn="ctr"/>
            <a:r>
              <a:rPr lang="nl-NL" dirty="0"/>
              <a:t>SGLT2 </a:t>
            </a:r>
            <a:r>
              <a:rPr lang="nl-NL" dirty="0" err="1"/>
              <a:t>inhibition</a:t>
            </a:r>
            <a:r>
              <a:rPr lang="nl-NL" dirty="0"/>
              <a:t> in KDIGO </a:t>
            </a:r>
            <a:r>
              <a:rPr lang="nl-NL" dirty="0" err="1"/>
              <a:t>eGFR</a:t>
            </a:r>
            <a:r>
              <a:rPr lang="nl-NL" dirty="0"/>
              <a:t> stage 4/5</a:t>
            </a:r>
            <a:br>
              <a:rPr lang="nl-NL" sz="3600" dirty="0"/>
            </a:br>
            <a:r>
              <a:rPr lang="nl-NL" sz="3600" dirty="0" err="1"/>
              <a:t>Composite</a:t>
            </a:r>
            <a:r>
              <a:rPr lang="nl-NL" sz="3600" dirty="0"/>
              <a:t> CV </a:t>
            </a:r>
            <a:r>
              <a:rPr lang="nl-NL" sz="3600" dirty="0" err="1"/>
              <a:t>outcome</a:t>
            </a:r>
            <a:endParaRPr lang="nl-NL" sz="3600" dirty="0"/>
          </a:p>
        </p:txBody>
      </p:sp>
      <p:sp>
        <p:nvSpPr>
          <p:cNvPr id="2" name="Tekstvak 4">
            <a:extLst>
              <a:ext uri="{FF2B5EF4-FFF2-40B4-BE49-F238E27FC236}">
                <a16:creationId xmlns:a16="http://schemas.microsoft.com/office/drawing/2014/main" id="{7B82AC8D-96B7-DFD4-0BBE-4F9ED0761191}"/>
              </a:ext>
            </a:extLst>
          </p:cNvPr>
          <p:cNvSpPr txBox="1"/>
          <p:nvPr/>
        </p:nvSpPr>
        <p:spPr>
          <a:xfrm>
            <a:off x="42991" y="6500493"/>
            <a:ext cx="8495351" cy="264752"/>
          </a:xfrm>
          <a:prstGeom prst="rect">
            <a:avLst/>
          </a:prstGeom>
          <a:noFill/>
        </p:spPr>
        <p:txBody>
          <a:bodyPr wrap="square" rtlCol="0">
            <a:spAutoFit/>
          </a:bodyPr>
          <a:lstStyle/>
          <a:p>
            <a:pPr>
              <a:lnSpc>
                <a:spcPts val="1300"/>
              </a:lnSpc>
            </a:pPr>
            <a:r>
              <a:rPr lang="nl-NL" sz="1400" dirty="0">
                <a:solidFill>
                  <a:schemeClr val="bg1"/>
                </a:solidFill>
              </a:rPr>
              <a:t>Meta-analysis of </a:t>
            </a:r>
            <a:r>
              <a:rPr lang="nl-NL" sz="1400" dirty="0" err="1">
                <a:solidFill>
                  <a:schemeClr val="bg1"/>
                </a:solidFill>
              </a:rPr>
              <a:t>the</a:t>
            </a:r>
            <a:r>
              <a:rPr lang="nl-NL" sz="1400" dirty="0">
                <a:solidFill>
                  <a:schemeClr val="bg1"/>
                </a:solidFill>
              </a:rPr>
              <a:t> </a:t>
            </a:r>
            <a:r>
              <a:rPr lang="nl-NL" sz="1400" dirty="0" err="1">
                <a:solidFill>
                  <a:schemeClr val="bg1"/>
                </a:solidFill>
              </a:rPr>
              <a:t>pivotal</a:t>
            </a:r>
            <a:r>
              <a:rPr lang="nl-NL" sz="1400" dirty="0">
                <a:solidFill>
                  <a:schemeClr val="bg1"/>
                </a:solidFill>
              </a:rPr>
              <a:t> </a:t>
            </a:r>
            <a:r>
              <a:rPr lang="nl-NL" sz="1400" dirty="0" err="1">
                <a:solidFill>
                  <a:schemeClr val="bg1"/>
                </a:solidFill>
              </a:rPr>
              <a:t>phase</a:t>
            </a:r>
            <a:r>
              <a:rPr lang="nl-NL" sz="1400" dirty="0">
                <a:solidFill>
                  <a:schemeClr val="bg1"/>
                </a:solidFill>
              </a:rPr>
              <a:t> 3 </a:t>
            </a:r>
            <a:r>
              <a:rPr lang="nl-NL" sz="1400" dirty="0" err="1">
                <a:solidFill>
                  <a:schemeClr val="bg1"/>
                </a:solidFill>
              </a:rPr>
              <a:t>RCTs</a:t>
            </a:r>
            <a:r>
              <a:rPr lang="nl-NL" sz="1400" dirty="0">
                <a:solidFill>
                  <a:schemeClr val="bg1"/>
                </a:solidFill>
              </a:rPr>
              <a:t> </a:t>
            </a:r>
            <a:r>
              <a:rPr lang="nl-NL" sz="1400" dirty="0" err="1">
                <a:solidFill>
                  <a:schemeClr val="bg1"/>
                </a:solidFill>
              </a:rPr>
              <a:t>including</a:t>
            </a:r>
            <a:r>
              <a:rPr lang="nl-NL" sz="1400" dirty="0">
                <a:solidFill>
                  <a:schemeClr val="bg1"/>
                </a:solidFill>
              </a:rPr>
              <a:t> </a:t>
            </a:r>
            <a:r>
              <a:rPr lang="nl-NL" sz="1400" dirty="0" err="1">
                <a:solidFill>
                  <a:schemeClr val="bg1"/>
                </a:solidFill>
              </a:rPr>
              <a:t>patients</a:t>
            </a:r>
            <a:r>
              <a:rPr lang="nl-NL" sz="1400" dirty="0">
                <a:solidFill>
                  <a:schemeClr val="bg1"/>
                </a:solidFill>
              </a:rPr>
              <a:t> </a:t>
            </a:r>
            <a:r>
              <a:rPr lang="nl-NL" sz="1400" dirty="0" err="1">
                <a:solidFill>
                  <a:schemeClr val="bg1"/>
                </a:solidFill>
              </a:rPr>
              <a:t>with</a:t>
            </a:r>
            <a:r>
              <a:rPr lang="nl-NL" sz="1400" dirty="0">
                <a:solidFill>
                  <a:schemeClr val="bg1"/>
                </a:solidFill>
              </a:rPr>
              <a:t> </a:t>
            </a:r>
            <a:r>
              <a:rPr lang="nl-NL" sz="1400" dirty="0" err="1">
                <a:solidFill>
                  <a:schemeClr val="bg1"/>
                </a:solidFill>
              </a:rPr>
              <a:t>an</a:t>
            </a:r>
            <a:r>
              <a:rPr lang="nl-NL" sz="1400" dirty="0">
                <a:solidFill>
                  <a:schemeClr val="bg1"/>
                </a:solidFill>
              </a:rPr>
              <a:t> </a:t>
            </a:r>
            <a:r>
              <a:rPr lang="nl-NL" sz="1400" dirty="0" err="1">
                <a:solidFill>
                  <a:schemeClr val="bg1"/>
                </a:solidFill>
              </a:rPr>
              <a:t>eGFR</a:t>
            </a:r>
            <a:r>
              <a:rPr lang="nl-NL" sz="1400" dirty="0">
                <a:solidFill>
                  <a:schemeClr val="bg1"/>
                </a:solidFill>
              </a:rPr>
              <a:t>&lt;30</a:t>
            </a:r>
          </a:p>
        </p:txBody>
      </p:sp>
      <p:pic>
        <p:nvPicPr>
          <p:cNvPr id="5" name="Afbeelding 4">
            <a:extLst>
              <a:ext uri="{FF2B5EF4-FFF2-40B4-BE49-F238E27FC236}">
                <a16:creationId xmlns:a16="http://schemas.microsoft.com/office/drawing/2014/main" id="{BFA61F3C-950D-BABD-11A2-86DAC6531D2A}"/>
              </a:ext>
            </a:extLst>
          </p:cNvPr>
          <p:cNvPicPr>
            <a:picLocks noChangeAspect="1"/>
          </p:cNvPicPr>
          <p:nvPr/>
        </p:nvPicPr>
        <p:blipFill>
          <a:blip r:embed="rId3"/>
          <a:stretch>
            <a:fillRect/>
          </a:stretch>
        </p:blipFill>
        <p:spPr>
          <a:xfrm>
            <a:off x="2418166" y="2072370"/>
            <a:ext cx="7355667" cy="4128888"/>
          </a:xfrm>
          <a:prstGeom prst="rect">
            <a:avLst/>
          </a:prstGeom>
        </p:spPr>
      </p:pic>
      <p:sp>
        <p:nvSpPr>
          <p:cNvPr id="7" name="Rechthoek 6">
            <a:extLst>
              <a:ext uri="{FF2B5EF4-FFF2-40B4-BE49-F238E27FC236}">
                <a16:creationId xmlns:a16="http://schemas.microsoft.com/office/drawing/2014/main" id="{5FBAE682-4B4C-72CC-9952-73968D030CC3}"/>
              </a:ext>
            </a:extLst>
          </p:cNvPr>
          <p:cNvSpPr/>
          <p:nvPr/>
        </p:nvSpPr>
        <p:spPr>
          <a:xfrm>
            <a:off x="2251494" y="1854679"/>
            <a:ext cx="517585" cy="3364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inhoud 12">
            <a:extLst>
              <a:ext uri="{FF2B5EF4-FFF2-40B4-BE49-F238E27FC236}">
                <a16:creationId xmlns:a16="http://schemas.microsoft.com/office/drawing/2014/main" id="{6F9E4328-2B9A-9928-08A1-2BC2481C95D3}"/>
              </a:ext>
            </a:extLst>
          </p:cNvPr>
          <p:cNvSpPr txBox="1">
            <a:spLocks/>
          </p:cNvSpPr>
          <p:nvPr/>
        </p:nvSpPr>
        <p:spPr>
          <a:xfrm>
            <a:off x="7836571" y="6495352"/>
            <a:ext cx="4278015" cy="286232"/>
          </a:xfrm>
          <a:prstGeom prst="rect">
            <a:avLst/>
          </a:prstGeom>
          <a:noFill/>
        </p:spPr>
        <p:txBody>
          <a:bodyPr vert="horz" wrap="square" lIns="0" tIns="45720" rIns="0" bIns="4572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nl-NL" sz="1400">
                <a:solidFill>
                  <a:schemeClr val="bg1"/>
                </a:solidFill>
              </a:rPr>
              <a:t>Elenjickal et al, </a:t>
            </a:r>
            <a:r>
              <a:rPr lang="nl-NL" sz="1400" i="1">
                <a:solidFill>
                  <a:schemeClr val="bg1"/>
                </a:solidFill>
              </a:rPr>
              <a:t>cJASN </a:t>
            </a:r>
            <a:r>
              <a:rPr lang="nl-NL" sz="1400">
                <a:solidFill>
                  <a:schemeClr val="bg1"/>
                </a:solidFill>
              </a:rPr>
              <a:t>2025;20:788-09</a:t>
            </a:r>
            <a:endParaRPr lang="nl-NL" sz="1400" dirty="0">
              <a:solidFill>
                <a:schemeClr val="bg1"/>
              </a:solidFill>
            </a:endParaRPr>
          </a:p>
        </p:txBody>
      </p:sp>
      <p:sp>
        <p:nvSpPr>
          <p:cNvPr id="11" name="TextBox 10">
            <a:extLst>
              <a:ext uri="{FF2B5EF4-FFF2-40B4-BE49-F238E27FC236}">
                <a16:creationId xmlns:a16="http://schemas.microsoft.com/office/drawing/2014/main" id="{F52D5FF4-07C3-9485-D6CE-631951576F97}"/>
              </a:ext>
            </a:extLst>
          </p:cNvPr>
          <p:cNvSpPr txBox="1"/>
          <p:nvPr/>
        </p:nvSpPr>
        <p:spPr>
          <a:xfrm>
            <a:off x="3055844" y="1926528"/>
            <a:ext cx="6111688" cy="369332"/>
          </a:xfrm>
          <a:prstGeom prst="rect">
            <a:avLst/>
          </a:prstGeom>
          <a:solidFill>
            <a:schemeClr val="bg1"/>
          </a:solidFill>
        </p:spPr>
        <p:txBody>
          <a:bodyPr wrap="square">
            <a:spAutoFit/>
          </a:bodyPr>
          <a:lstStyle/>
          <a:p>
            <a:pPr algn="ctr"/>
            <a:r>
              <a:rPr lang="en-GB" b="0" i="0" u="none" strike="noStrike" dirty="0">
                <a:solidFill>
                  <a:srgbClr val="212121"/>
                </a:solidFill>
                <a:effectLst/>
                <a:latin typeface="BlinkMacSystemFont"/>
              </a:rPr>
              <a:t>CV death or hospitalization for heart failure</a:t>
            </a:r>
            <a:endParaRPr lang="en-NL" dirty="0"/>
          </a:p>
        </p:txBody>
      </p:sp>
      <p:sp>
        <p:nvSpPr>
          <p:cNvPr id="12" name="Rectangle 11">
            <a:extLst>
              <a:ext uri="{FF2B5EF4-FFF2-40B4-BE49-F238E27FC236}">
                <a16:creationId xmlns:a16="http://schemas.microsoft.com/office/drawing/2014/main" id="{B22E02FF-4A8F-0DAB-12A2-5B97D9F9B1ED}"/>
              </a:ext>
            </a:extLst>
          </p:cNvPr>
          <p:cNvSpPr/>
          <p:nvPr/>
        </p:nvSpPr>
        <p:spPr>
          <a:xfrm>
            <a:off x="2430125" y="6037730"/>
            <a:ext cx="2868016" cy="1339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48618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3E64B-0D56-51DD-9CDB-DB19D0C6FD53}"/>
            </a:ext>
          </a:extLst>
        </p:cNvPr>
        <p:cNvGrpSpPr/>
        <p:nvPr/>
      </p:nvGrpSpPr>
      <p:grpSpPr>
        <a:xfrm>
          <a:off x="0" y="0"/>
          <a:ext cx="0" cy="0"/>
          <a:chOff x="0" y="0"/>
          <a:chExt cx="0" cy="0"/>
        </a:xfrm>
      </p:grpSpPr>
      <p:sp>
        <p:nvSpPr>
          <p:cNvPr id="4" name="Rechthoek 7">
            <a:extLst>
              <a:ext uri="{FF2B5EF4-FFF2-40B4-BE49-F238E27FC236}">
                <a16:creationId xmlns:a16="http://schemas.microsoft.com/office/drawing/2014/main" id="{8D38B5D7-455F-5928-79F9-3EB83E724773}"/>
              </a:ext>
            </a:extLst>
          </p:cNvPr>
          <p:cNvSpPr/>
          <p:nvPr/>
        </p:nvSpPr>
        <p:spPr>
          <a:xfrm>
            <a:off x="6507220" y="1650276"/>
            <a:ext cx="5413767" cy="169207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9" name="Tijdelijke aanduiding voor inhoud 12">
            <a:extLst>
              <a:ext uri="{FF2B5EF4-FFF2-40B4-BE49-F238E27FC236}">
                <a16:creationId xmlns:a16="http://schemas.microsoft.com/office/drawing/2014/main" id="{117FAD2E-EF9A-BD11-DB07-4EBD15A360A3}"/>
              </a:ext>
            </a:extLst>
          </p:cNvPr>
          <p:cNvSpPr txBox="1">
            <a:spLocks noGrp="1"/>
          </p:cNvSpPr>
          <p:nvPr>
            <p:ph idx="1"/>
          </p:nvPr>
        </p:nvSpPr>
        <p:spPr>
          <a:xfrm>
            <a:off x="7849823" y="6389336"/>
            <a:ext cx="4278015" cy="480131"/>
          </a:xfrm>
          <a:prstGeom prst="rect">
            <a:avLst/>
          </a:prstGeom>
          <a:noFill/>
        </p:spPr>
        <p:txBody>
          <a:bodyPr wrap="square" rtlCol="0">
            <a:spAutoFit/>
          </a:bodyPr>
          <a:lstStyle/>
          <a:p>
            <a:pPr algn="r">
              <a:spcBef>
                <a:spcPts val="0"/>
              </a:spcBef>
              <a:spcAft>
                <a:spcPts val="0"/>
              </a:spcAft>
            </a:pPr>
            <a:r>
              <a:rPr lang="nl-NL" sz="1400" dirty="0">
                <a:solidFill>
                  <a:schemeClr val="bg1"/>
                </a:solidFill>
              </a:rPr>
              <a:t>Bartholdy et al </a:t>
            </a:r>
          </a:p>
          <a:p>
            <a:pPr algn="r">
              <a:spcBef>
                <a:spcPts val="0"/>
              </a:spcBef>
              <a:spcAft>
                <a:spcPts val="0"/>
              </a:spcAft>
            </a:pPr>
            <a:r>
              <a:rPr lang="nl-NL" sz="1400" i="1" dirty="0">
                <a:solidFill>
                  <a:schemeClr val="bg1"/>
                </a:solidFill>
              </a:rPr>
              <a:t>New Eng J </a:t>
            </a:r>
            <a:r>
              <a:rPr lang="nl-NL" sz="1400" i="1" dirty="0" err="1">
                <a:solidFill>
                  <a:schemeClr val="bg1"/>
                </a:solidFill>
              </a:rPr>
              <a:t>Med</a:t>
            </a:r>
            <a:r>
              <a:rPr lang="nl-NL" sz="1400" i="1" dirty="0">
                <a:solidFill>
                  <a:schemeClr val="bg1"/>
                </a:solidFill>
              </a:rPr>
              <a:t> </a:t>
            </a:r>
            <a:r>
              <a:rPr lang="nl-NL" sz="1400" i="1" dirty="0" err="1">
                <a:solidFill>
                  <a:schemeClr val="bg1"/>
                </a:solidFill>
              </a:rPr>
              <a:t>Evidence</a:t>
            </a:r>
            <a:r>
              <a:rPr lang="nl-NL" sz="1400" i="1" dirty="0">
                <a:solidFill>
                  <a:schemeClr val="bg1"/>
                </a:solidFill>
              </a:rPr>
              <a:t> </a:t>
            </a:r>
            <a:r>
              <a:rPr lang="nl-NL" sz="1400" dirty="0">
                <a:solidFill>
                  <a:schemeClr val="bg1"/>
                </a:solidFill>
              </a:rPr>
              <a:t>2025 (</a:t>
            </a:r>
            <a:r>
              <a:rPr lang="nl-NL" sz="1400" dirty="0" err="1">
                <a:solidFill>
                  <a:schemeClr val="bg1"/>
                </a:solidFill>
              </a:rPr>
              <a:t>epub</a:t>
            </a:r>
            <a:r>
              <a:rPr lang="nl-NL" sz="1400" dirty="0">
                <a:solidFill>
                  <a:schemeClr val="bg1"/>
                </a:solidFill>
              </a:rPr>
              <a:t> </a:t>
            </a:r>
            <a:r>
              <a:rPr lang="nl-NL" sz="1400" dirty="0" err="1">
                <a:solidFill>
                  <a:schemeClr val="bg1"/>
                </a:solidFill>
              </a:rPr>
              <a:t>ahead</a:t>
            </a:r>
            <a:r>
              <a:rPr lang="nl-NL" sz="1400" dirty="0">
                <a:solidFill>
                  <a:schemeClr val="bg1"/>
                </a:solidFill>
              </a:rPr>
              <a:t> of print)</a:t>
            </a:r>
          </a:p>
        </p:txBody>
      </p:sp>
      <p:sp>
        <p:nvSpPr>
          <p:cNvPr id="17" name="Titel 1">
            <a:extLst>
              <a:ext uri="{FF2B5EF4-FFF2-40B4-BE49-F238E27FC236}">
                <a16:creationId xmlns:a16="http://schemas.microsoft.com/office/drawing/2014/main" id="{88DBF44A-B057-9B39-86CB-DBB90A2FAF8F}"/>
              </a:ext>
            </a:extLst>
          </p:cNvPr>
          <p:cNvSpPr>
            <a:spLocks noGrp="1"/>
          </p:cNvSpPr>
          <p:nvPr>
            <p:ph type="title"/>
          </p:nvPr>
        </p:nvSpPr>
        <p:spPr>
          <a:xfrm>
            <a:off x="0" y="286603"/>
            <a:ext cx="12192000" cy="1450757"/>
          </a:xfrm>
        </p:spPr>
        <p:txBody>
          <a:bodyPr>
            <a:normAutofit/>
          </a:bodyPr>
          <a:lstStyle/>
          <a:p>
            <a:pPr algn="ctr"/>
            <a:r>
              <a:rPr lang="nl-NL" dirty="0"/>
              <a:t>SGLT2 </a:t>
            </a:r>
            <a:r>
              <a:rPr lang="nl-NL" dirty="0" err="1"/>
              <a:t>inhibition</a:t>
            </a:r>
            <a:r>
              <a:rPr lang="nl-NL" dirty="0"/>
              <a:t> in </a:t>
            </a:r>
            <a:r>
              <a:rPr lang="nl-NL" dirty="0" err="1"/>
              <a:t>patients</a:t>
            </a:r>
            <a:r>
              <a:rPr lang="nl-NL" dirty="0"/>
              <a:t> </a:t>
            </a:r>
            <a:r>
              <a:rPr lang="nl-NL" dirty="0" err="1"/>
              <a:t>with</a:t>
            </a:r>
            <a:r>
              <a:rPr lang="nl-NL" dirty="0"/>
              <a:t> CKD </a:t>
            </a:r>
            <a:br>
              <a:rPr lang="nl-NL" sz="4400" dirty="0"/>
            </a:br>
            <a:r>
              <a:rPr lang="nl-NL" sz="3600" dirty="0" err="1"/>
              <a:t>Effects</a:t>
            </a:r>
            <a:r>
              <a:rPr lang="nl-NL" sz="3600" dirty="0"/>
              <a:t> on LVM </a:t>
            </a:r>
            <a:r>
              <a:rPr lang="nl-NL" sz="3600" dirty="0" err="1"/>
              <a:t>and</a:t>
            </a:r>
            <a:r>
              <a:rPr lang="nl-NL" sz="3600" dirty="0"/>
              <a:t> EF independent of </a:t>
            </a:r>
            <a:r>
              <a:rPr lang="nl-NL" sz="3600" dirty="0" err="1"/>
              <a:t>eGFR</a:t>
            </a:r>
            <a:endParaRPr lang="nl-NL" sz="3600" dirty="0"/>
          </a:p>
        </p:txBody>
      </p:sp>
      <p:sp>
        <p:nvSpPr>
          <p:cNvPr id="2" name="Tekstvak 4">
            <a:extLst>
              <a:ext uri="{FF2B5EF4-FFF2-40B4-BE49-F238E27FC236}">
                <a16:creationId xmlns:a16="http://schemas.microsoft.com/office/drawing/2014/main" id="{1559457B-B8BC-C699-5BC8-BF13539F9FA8}"/>
              </a:ext>
            </a:extLst>
          </p:cNvPr>
          <p:cNvSpPr txBox="1"/>
          <p:nvPr/>
        </p:nvSpPr>
        <p:spPr>
          <a:xfrm>
            <a:off x="42991" y="6422858"/>
            <a:ext cx="8495351" cy="431400"/>
          </a:xfrm>
          <a:prstGeom prst="rect">
            <a:avLst/>
          </a:prstGeom>
          <a:noFill/>
        </p:spPr>
        <p:txBody>
          <a:bodyPr wrap="square" rtlCol="0">
            <a:spAutoFit/>
          </a:bodyPr>
          <a:lstStyle/>
          <a:p>
            <a:pPr marL="0" marR="0" lvl="0" indent="0" algn="l" defTabSz="457200" rtl="0" eaLnBrk="1" fontAlgn="auto" latinLnBrk="0" hangingPunct="1">
              <a:lnSpc>
                <a:spcPts val="1300"/>
              </a:lnSpc>
              <a:spcBef>
                <a:spcPts val="0"/>
              </a:spcBef>
              <a:spcAft>
                <a:spcPts val="0"/>
              </a:spcAft>
              <a:buClrTx/>
              <a:buSzTx/>
              <a:buFontTx/>
              <a:buNone/>
              <a:tabLst/>
              <a:defRPr/>
            </a:pPr>
            <a:r>
              <a:rPr lang="nl-NL" sz="1400" dirty="0">
                <a:solidFill>
                  <a:prstClr val="white"/>
                </a:solidFill>
                <a:latin typeface="Calibri" panose="020F0502020204030204"/>
              </a:rPr>
              <a:t>RCT in 222 </a:t>
            </a:r>
            <a:r>
              <a:rPr lang="nl-NL" sz="1400" dirty="0" err="1">
                <a:solidFill>
                  <a:prstClr val="white"/>
                </a:solidFill>
                <a:latin typeface="Calibri" panose="020F0502020204030204"/>
              </a:rPr>
              <a:t>patients</a:t>
            </a:r>
            <a:r>
              <a:rPr lang="nl-NL" sz="1400" dirty="0">
                <a:solidFill>
                  <a:prstClr val="white"/>
                </a:solidFill>
                <a:latin typeface="Calibri" panose="020F0502020204030204"/>
              </a:rPr>
              <a:t> </a:t>
            </a:r>
            <a:r>
              <a:rPr lang="nl-NL" sz="1400" dirty="0" err="1">
                <a:solidFill>
                  <a:prstClr val="white"/>
                </a:solidFill>
                <a:latin typeface="Calibri" panose="020F0502020204030204"/>
              </a:rPr>
              <a:t>with</a:t>
            </a:r>
            <a:r>
              <a:rPr lang="nl-NL" sz="1400" dirty="0">
                <a:solidFill>
                  <a:prstClr val="white"/>
                </a:solidFill>
                <a:latin typeface="Calibri" panose="020F0502020204030204"/>
              </a:rPr>
              <a:t> CKD (</a:t>
            </a:r>
            <a:r>
              <a:rPr lang="nl-NL" sz="1400" dirty="0" err="1">
                <a:solidFill>
                  <a:prstClr val="white"/>
                </a:solidFill>
                <a:latin typeface="Calibri" panose="020F0502020204030204"/>
              </a:rPr>
              <a:t>eGFR</a:t>
            </a:r>
            <a:r>
              <a:rPr lang="nl-NL" sz="1400" dirty="0">
                <a:solidFill>
                  <a:prstClr val="white"/>
                </a:solidFill>
                <a:latin typeface="Calibri" panose="020F0502020204030204"/>
              </a:rPr>
              <a:t>&lt;60 or ACR &gt;200 mg/g)</a:t>
            </a:r>
            <a:endPar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r>
              <a:rPr lang="nl-NL" sz="1400" dirty="0" err="1">
                <a:solidFill>
                  <a:prstClr val="white"/>
                </a:solidFill>
                <a:latin typeface="Calibri" panose="020F0502020204030204"/>
              </a:rPr>
              <a:t>Either</a:t>
            </a:r>
            <a:r>
              <a:rPr lang="nl-NL" sz="1400" dirty="0">
                <a:solidFill>
                  <a:prstClr val="white"/>
                </a:solidFill>
                <a:latin typeface="Calibri" panose="020F0502020204030204"/>
              </a:rPr>
              <a:t> 6 </a:t>
            </a:r>
            <a:r>
              <a:rPr lang="nl-NL" sz="1400" dirty="0" err="1">
                <a:solidFill>
                  <a:prstClr val="white"/>
                </a:solidFill>
                <a:latin typeface="Calibri" panose="020F0502020204030204"/>
              </a:rPr>
              <a:t>months</a:t>
            </a:r>
            <a:r>
              <a:rPr lang="nl-NL" sz="1400" dirty="0">
                <a:solidFill>
                  <a:prstClr val="white"/>
                </a:solidFill>
                <a:latin typeface="Calibri" panose="020F0502020204030204"/>
              </a:rPr>
              <a:t> of </a:t>
            </a:r>
            <a:r>
              <a:rPr lang="nl-NL" sz="1400" dirty="0" err="1">
                <a:solidFill>
                  <a:prstClr val="white"/>
                </a:solidFill>
                <a:latin typeface="Calibri" panose="020F0502020204030204"/>
              </a:rPr>
              <a:t>dapagliflozine</a:t>
            </a:r>
            <a:r>
              <a:rPr lang="nl-NL" sz="1400" dirty="0">
                <a:solidFill>
                  <a:prstClr val="white"/>
                </a:solidFill>
                <a:latin typeface="Calibri" panose="020F0502020204030204"/>
              </a:rPr>
              <a:t> 10 mg or matching placebo </a:t>
            </a:r>
            <a:endPar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Afbeelding 3">
            <a:extLst>
              <a:ext uri="{FF2B5EF4-FFF2-40B4-BE49-F238E27FC236}">
                <a16:creationId xmlns:a16="http://schemas.microsoft.com/office/drawing/2014/main" id="{1F348A81-ABE2-3344-1960-7F84F27F2771}"/>
              </a:ext>
            </a:extLst>
          </p:cNvPr>
          <p:cNvPicPr>
            <a:picLocks noChangeAspect="1"/>
          </p:cNvPicPr>
          <p:nvPr/>
        </p:nvPicPr>
        <p:blipFill>
          <a:blip r:embed="rId3"/>
          <a:stretch>
            <a:fillRect/>
          </a:stretch>
        </p:blipFill>
        <p:spPr>
          <a:xfrm>
            <a:off x="209836" y="2717060"/>
            <a:ext cx="2718570" cy="2764804"/>
          </a:xfrm>
          <a:prstGeom prst="rect">
            <a:avLst/>
          </a:prstGeom>
        </p:spPr>
      </p:pic>
      <p:pic>
        <p:nvPicPr>
          <p:cNvPr id="10" name="Afbeelding 6">
            <a:extLst>
              <a:ext uri="{FF2B5EF4-FFF2-40B4-BE49-F238E27FC236}">
                <a16:creationId xmlns:a16="http://schemas.microsoft.com/office/drawing/2014/main" id="{107C9C61-1568-0C81-46F4-B047A7EDA63D}"/>
              </a:ext>
            </a:extLst>
          </p:cNvPr>
          <p:cNvPicPr>
            <a:picLocks noChangeAspect="1"/>
          </p:cNvPicPr>
          <p:nvPr/>
        </p:nvPicPr>
        <p:blipFill>
          <a:blip r:embed="rId4"/>
          <a:stretch>
            <a:fillRect/>
          </a:stretch>
        </p:blipFill>
        <p:spPr>
          <a:xfrm>
            <a:off x="3048115" y="2699504"/>
            <a:ext cx="2717869" cy="2782360"/>
          </a:xfrm>
          <a:prstGeom prst="rect">
            <a:avLst/>
          </a:prstGeom>
        </p:spPr>
      </p:pic>
      <p:grpSp>
        <p:nvGrpSpPr>
          <p:cNvPr id="11" name="Groep 19">
            <a:extLst>
              <a:ext uri="{FF2B5EF4-FFF2-40B4-BE49-F238E27FC236}">
                <a16:creationId xmlns:a16="http://schemas.microsoft.com/office/drawing/2014/main" id="{FBAEC554-B9D5-C314-CCC5-E7936E438548}"/>
              </a:ext>
            </a:extLst>
          </p:cNvPr>
          <p:cNvGrpSpPr/>
          <p:nvPr/>
        </p:nvGrpSpPr>
        <p:grpSpPr>
          <a:xfrm>
            <a:off x="6201839" y="2612036"/>
            <a:ext cx="5730027" cy="3483031"/>
            <a:chOff x="-22302" y="-173565"/>
            <a:chExt cx="12214302" cy="6190575"/>
          </a:xfrm>
        </p:grpSpPr>
        <p:pic>
          <p:nvPicPr>
            <p:cNvPr id="12" name="Afbeelding 20">
              <a:extLst>
                <a:ext uri="{FF2B5EF4-FFF2-40B4-BE49-F238E27FC236}">
                  <a16:creationId xmlns:a16="http://schemas.microsoft.com/office/drawing/2014/main" id="{FF596C3D-1E37-42D5-B508-052198EB6A10}"/>
                </a:ext>
              </a:extLst>
            </p:cNvPr>
            <p:cNvPicPr>
              <a:picLocks noChangeAspect="1"/>
            </p:cNvPicPr>
            <p:nvPr/>
          </p:nvPicPr>
          <p:blipFill>
            <a:blip r:embed="rId5"/>
            <a:stretch>
              <a:fillRect/>
            </a:stretch>
          </p:blipFill>
          <p:spPr>
            <a:xfrm>
              <a:off x="10033325" y="297870"/>
              <a:ext cx="1912125" cy="1161616"/>
            </a:xfrm>
            <a:prstGeom prst="rect">
              <a:avLst/>
            </a:prstGeom>
          </p:spPr>
        </p:pic>
        <p:pic>
          <p:nvPicPr>
            <p:cNvPr id="13" name="Afbeelding 21">
              <a:extLst>
                <a:ext uri="{FF2B5EF4-FFF2-40B4-BE49-F238E27FC236}">
                  <a16:creationId xmlns:a16="http://schemas.microsoft.com/office/drawing/2014/main" id="{5C73596D-A68C-4AF7-4030-CC098E252B2A}"/>
                </a:ext>
              </a:extLst>
            </p:cNvPr>
            <p:cNvPicPr>
              <a:picLocks noChangeAspect="1"/>
            </p:cNvPicPr>
            <p:nvPr/>
          </p:nvPicPr>
          <p:blipFill>
            <a:blip r:embed="rId6"/>
            <a:stretch>
              <a:fillRect/>
            </a:stretch>
          </p:blipFill>
          <p:spPr>
            <a:xfrm>
              <a:off x="0" y="4928183"/>
              <a:ext cx="12192000" cy="1088827"/>
            </a:xfrm>
            <a:prstGeom prst="rect">
              <a:avLst/>
            </a:prstGeom>
          </p:spPr>
        </p:pic>
        <p:pic>
          <p:nvPicPr>
            <p:cNvPr id="14" name="Afbeelding 22">
              <a:extLst>
                <a:ext uri="{FF2B5EF4-FFF2-40B4-BE49-F238E27FC236}">
                  <a16:creationId xmlns:a16="http://schemas.microsoft.com/office/drawing/2014/main" id="{560D84EE-FB84-5B17-CAF2-2DBC2B9AFB23}"/>
                </a:ext>
              </a:extLst>
            </p:cNvPr>
            <p:cNvPicPr>
              <a:picLocks noChangeAspect="1"/>
            </p:cNvPicPr>
            <p:nvPr/>
          </p:nvPicPr>
          <p:blipFill>
            <a:blip r:embed="rId7"/>
            <a:srcRect t="61800"/>
            <a:stretch>
              <a:fillRect/>
            </a:stretch>
          </p:blipFill>
          <p:spPr>
            <a:xfrm>
              <a:off x="0" y="3765514"/>
              <a:ext cx="12192000" cy="1161616"/>
            </a:xfrm>
            <a:prstGeom prst="rect">
              <a:avLst/>
            </a:prstGeom>
          </p:spPr>
        </p:pic>
        <p:pic>
          <p:nvPicPr>
            <p:cNvPr id="15" name="Afbeelding 23">
              <a:extLst>
                <a:ext uri="{FF2B5EF4-FFF2-40B4-BE49-F238E27FC236}">
                  <a16:creationId xmlns:a16="http://schemas.microsoft.com/office/drawing/2014/main" id="{050CB6C4-5684-B9D1-FB28-46F76A8E53DD}"/>
                </a:ext>
              </a:extLst>
            </p:cNvPr>
            <p:cNvPicPr>
              <a:picLocks noChangeAspect="1"/>
            </p:cNvPicPr>
            <p:nvPr/>
          </p:nvPicPr>
          <p:blipFill>
            <a:blip r:embed="rId7"/>
            <a:srcRect b="61800"/>
            <a:stretch>
              <a:fillRect/>
            </a:stretch>
          </p:blipFill>
          <p:spPr>
            <a:xfrm>
              <a:off x="0" y="904961"/>
              <a:ext cx="12192000" cy="1161616"/>
            </a:xfrm>
            <a:prstGeom prst="rect">
              <a:avLst/>
            </a:prstGeom>
          </p:spPr>
        </p:pic>
        <p:pic>
          <p:nvPicPr>
            <p:cNvPr id="16" name="Afbeelding 24">
              <a:extLst>
                <a:ext uri="{FF2B5EF4-FFF2-40B4-BE49-F238E27FC236}">
                  <a16:creationId xmlns:a16="http://schemas.microsoft.com/office/drawing/2014/main" id="{56B06B98-9BC3-C634-4458-1EB1C6B49CF2}"/>
                </a:ext>
              </a:extLst>
            </p:cNvPr>
            <p:cNvPicPr>
              <a:picLocks noChangeAspect="1"/>
            </p:cNvPicPr>
            <p:nvPr/>
          </p:nvPicPr>
          <p:blipFill>
            <a:blip r:embed="rId8"/>
            <a:stretch>
              <a:fillRect/>
            </a:stretch>
          </p:blipFill>
          <p:spPr>
            <a:xfrm>
              <a:off x="-22302" y="-173565"/>
              <a:ext cx="12192000" cy="1071981"/>
            </a:xfrm>
            <a:prstGeom prst="rect">
              <a:avLst/>
            </a:prstGeom>
          </p:spPr>
        </p:pic>
        <p:pic>
          <p:nvPicPr>
            <p:cNvPr id="18" name="Afbeelding 25">
              <a:extLst>
                <a:ext uri="{FF2B5EF4-FFF2-40B4-BE49-F238E27FC236}">
                  <a16:creationId xmlns:a16="http://schemas.microsoft.com/office/drawing/2014/main" id="{E4DB5CD2-D18C-EDF2-8BCE-0CC812D6E25B}"/>
                </a:ext>
              </a:extLst>
            </p:cNvPr>
            <p:cNvPicPr>
              <a:picLocks noChangeAspect="1"/>
            </p:cNvPicPr>
            <p:nvPr/>
          </p:nvPicPr>
          <p:blipFill>
            <a:blip r:embed="rId9"/>
            <a:srcRect b="46482"/>
            <a:stretch>
              <a:fillRect/>
            </a:stretch>
          </p:blipFill>
          <p:spPr>
            <a:xfrm>
              <a:off x="-11151" y="2911113"/>
              <a:ext cx="12192000" cy="876587"/>
            </a:xfrm>
            <a:prstGeom prst="rect">
              <a:avLst/>
            </a:prstGeom>
          </p:spPr>
        </p:pic>
        <p:pic>
          <p:nvPicPr>
            <p:cNvPr id="19" name="Afbeelding 26">
              <a:extLst>
                <a:ext uri="{FF2B5EF4-FFF2-40B4-BE49-F238E27FC236}">
                  <a16:creationId xmlns:a16="http://schemas.microsoft.com/office/drawing/2014/main" id="{A0237AC4-BB4C-28A2-8D28-53D56A465711}"/>
                </a:ext>
              </a:extLst>
            </p:cNvPr>
            <p:cNvPicPr>
              <a:picLocks noChangeAspect="1"/>
            </p:cNvPicPr>
            <p:nvPr/>
          </p:nvPicPr>
          <p:blipFill>
            <a:blip r:embed="rId9"/>
            <a:srcRect t="46482"/>
            <a:stretch>
              <a:fillRect/>
            </a:stretch>
          </p:blipFill>
          <p:spPr>
            <a:xfrm>
              <a:off x="-14865" y="2018375"/>
              <a:ext cx="12192000" cy="876587"/>
            </a:xfrm>
            <a:prstGeom prst="rect">
              <a:avLst/>
            </a:prstGeom>
          </p:spPr>
        </p:pic>
      </p:grpSp>
      <p:sp>
        <p:nvSpPr>
          <p:cNvPr id="20" name="Tekstvak 27">
            <a:extLst>
              <a:ext uri="{FF2B5EF4-FFF2-40B4-BE49-F238E27FC236}">
                <a16:creationId xmlns:a16="http://schemas.microsoft.com/office/drawing/2014/main" id="{BEABD6EB-17DA-9441-4BFC-F7FB7A62A529}"/>
              </a:ext>
            </a:extLst>
          </p:cNvPr>
          <p:cNvSpPr txBox="1"/>
          <p:nvPr/>
        </p:nvSpPr>
        <p:spPr>
          <a:xfrm>
            <a:off x="622797" y="2154378"/>
            <a:ext cx="2301351" cy="369332"/>
          </a:xfrm>
          <a:prstGeom prst="rect">
            <a:avLst/>
          </a:prstGeom>
          <a:noFill/>
        </p:spPr>
        <p:txBody>
          <a:bodyPr wrap="square" rtlCol="0">
            <a:spAutoFit/>
          </a:bodyPr>
          <a:lstStyle/>
          <a:p>
            <a:pPr algn="ctr"/>
            <a:r>
              <a:rPr lang="en-US" b="1" dirty="0"/>
              <a:t>LVM</a:t>
            </a:r>
            <a:endParaRPr lang="nl-NL" b="1" dirty="0"/>
          </a:p>
        </p:txBody>
      </p:sp>
      <p:sp>
        <p:nvSpPr>
          <p:cNvPr id="21" name="Tekstvak 28">
            <a:extLst>
              <a:ext uri="{FF2B5EF4-FFF2-40B4-BE49-F238E27FC236}">
                <a16:creationId xmlns:a16="http://schemas.microsoft.com/office/drawing/2014/main" id="{C2318A28-996A-9D34-0E23-1C2BEAF5631E}"/>
              </a:ext>
            </a:extLst>
          </p:cNvPr>
          <p:cNvSpPr txBox="1"/>
          <p:nvPr/>
        </p:nvSpPr>
        <p:spPr>
          <a:xfrm>
            <a:off x="3429843" y="2150663"/>
            <a:ext cx="2301351" cy="369332"/>
          </a:xfrm>
          <a:prstGeom prst="rect">
            <a:avLst/>
          </a:prstGeom>
          <a:noFill/>
        </p:spPr>
        <p:txBody>
          <a:bodyPr wrap="square" rtlCol="0">
            <a:spAutoFit/>
          </a:bodyPr>
          <a:lstStyle/>
          <a:p>
            <a:pPr algn="ctr"/>
            <a:r>
              <a:rPr lang="en-US" b="1" dirty="0"/>
              <a:t>LVEF</a:t>
            </a:r>
            <a:endParaRPr lang="nl-NL" b="1" dirty="0"/>
          </a:p>
        </p:txBody>
      </p:sp>
      <p:sp>
        <p:nvSpPr>
          <p:cNvPr id="22" name="Tekstvak 29">
            <a:extLst>
              <a:ext uri="{FF2B5EF4-FFF2-40B4-BE49-F238E27FC236}">
                <a16:creationId xmlns:a16="http://schemas.microsoft.com/office/drawing/2014/main" id="{0177886D-3737-39F1-93B5-839A410BDBB8}"/>
              </a:ext>
            </a:extLst>
          </p:cNvPr>
          <p:cNvSpPr txBox="1"/>
          <p:nvPr/>
        </p:nvSpPr>
        <p:spPr>
          <a:xfrm>
            <a:off x="6752464" y="2150664"/>
            <a:ext cx="5074306" cy="369332"/>
          </a:xfrm>
          <a:prstGeom prst="rect">
            <a:avLst/>
          </a:prstGeom>
          <a:noFill/>
        </p:spPr>
        <p:txBody>
          <a:bodyPr wrap="square" rtlCol="0">
            <a:spAutoFit/>
          </a:bodyPr>
          <a:lstStyle/>
          <a:p>
            <a:pPr algn="ctr"/>
            <a:r>
              <a:rPr lang="en-US" b="1" dirty="0"/>
              <a:t>Effect on LVMI across subgroups</a:t>
            </a:r>
            <a:endParaRPr lang="nl-NL" b="1" dirty="0"/>
          </a:p>
        </p:txBody>
      </p:sp>
    </p:spTree>
    <p:extLst>
      <p:ext uri="{BB962C8B-B14F-4D97-AF65-F5344CB8AC3E}">
        <p14:creationId xmlns:p14="http://schemas.microsoft.com/office/powerpoint/2010/main" val="189366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78A37-8560-FF2A-0961-80BD5E6ADA0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9592BBB-6166-B543-95ED-5C67A01FB13C}"/>
              </a:ext>
            </a:extLst>
          </p:cNvPr>
          <p:cNvSpPr>
            <a:spLocks noGrp="1"/>
          </p:cNvSpPr>
          <p:nvPr>
            <p:ph type="title"/>
          </p:nvPr>
        </p:nvSpPr>
        <p:spPr>
          <a:xfrm>
            <a:off x="1097280" y="286603"/>
            <a:ext cx="10058400" cy="1450757"/>
          </a:xfrm>
        </p:spPr>
        <p:txBody>
          <a:bodyPr>
            <a:normAutofit/>
          </a:bodyPr>
          <a:lstStyle/>
          <a:p>
            <a:pPr algn="ctr"/>
            <a:r>
              <a:rPr lang="nl-NL" dirty="0"/>
              <a:t>SGLT2 </a:t>
            </a:r>
            <a:r>
              <a:rPr lang="nl-NL" dirty="0" err="1"/>
              <a:t>inhibition</a:t>
            </a:r>
            <a:br>
              <a:rPr lang="nl-NL" dirty="0"/>
            </a:br>
            <a:r>
              <a:rPr lang="nl-NL" sz="3600" dirty="0" err="1"/>
              <a:t>Cardiovascular</a:t>
            </a:r>
            <a:r>
              <a:rPr lang="nl-NL" sz="3600" dirty="0"/>
              <a:t> </a:t>
            </a:r>
            <a:r>
              <a:rPr lang="nl-NL" sz="3600" dirty="0" err="1"/>
              <a:t>effects</a:t>
            </a:r>
            <a:r>
              <a:rPr lang="nl-NL" sz="3600" dirty="0"/>
              <a:t> independent of </a:t>
            </a:r>
            <a:r>
              <a:rPr lang="nl-NL" sz="3600" dirty="0" err="1"/>
              <a:t>tubular</a:t>
            </a:r>
            <a:r>
              <a:rPr lang="nl-NL" sz="3600" dirty="0"/>
              <a:t> SGLT2 ?</a:t>
            </a:r>
          </a:p>
        </p:txBody>
      </p:sp>
      <p:sp>
        <p:nvSpPr>
          <p:cNvPr id="3" name="Rechthoek 2">
            <a:extLst>
              <a:ext uri="{FF2B5EF4-FFF2-40B4-BE49-F238E27FC236}">
                <a16:creationId xmlns:a16="http://schemas.microsoft.com/office/drawing/2014/main" id="{484BEA42-7F12-BA48-BD5B-9AB4BE6ACA52}"/>
              </a:ext>
            </a:extLst>
          </p:cNvPr>
          <p:cNvSpPr/>
          <p:nvPr/>
        </p:nvSpPr>
        <p:spPr>
          <a:xfrm>
            <a:off x="1456267" y="2184405"/>
            <a:ext cx="245533" cy="3119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Picture 2">
            <a:extLst>
              <a:ext uri="{FF2B5EF4-FFF2-40B4-BE49-F238E27FC236}">
                <a16:creationId xmlns:a16="http://schemas.microsoft.com/office/drawing/2014/main" id="{C44B076E-8E6F-FD49-287D-7DD03CA9B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739" y="2634343"/>
            <a:ext cx="5626052" cy="31024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86BDDAF-F197-7700-753F-2FE021E8F8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719" y="2634343"/>
            <a:ext cx="4884149" cy="3102454"/>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16">
            <a:extLst>
              <a:ext uri="{FF2B5EF4-FFF2-40B4-BE49-F238E27FC236}">
                <a16:creationId xmlns:a16="http://schemas.microsoft.com/office/drawing/2014/main" id="{09622EEA-B03A-563E-3583-8054482CAA39}"/>
              </a:ext>
            </a:extLst>
          </p:cNvPr>
          <p:cNvSpPr txBox="1"/>
          <p:nvPr/>
        </p:nvSpPr>
        <p:spPr>
          <a:xfrm>
            <a:off x="-1" y="2133463"/>
            <a:ext cx="5626051" cy="646331"/>
          </a:xfrm>
          <a:prstGeom prst="rect">
            <a:avLst/>
          </a:prstGeom>
          <a:solidFill>
            <a:schemeClr val="bg1"/>
          </a:solidFill>
        </p:spPr>
        <p:txBody>
          <a:bodyPr wrap="square">
            <a:spAutoFit/>
          </a:bodyPr>
          <a:lstStyle/>
          <a:p>
            <a:pPr algn="ctr"/>
            <a:r>
              <a:rPr lang="en-US" b="0" i="0" dirty="0">
                <a:solidFill>
                  <a:srgbClr val="000000"/>
                </a:solidFill>
                <a:effectLst/>
                <a:latin typeface="+mj-lt"/>
              </a:rPr>
              <a:t>Reactive Oxygen Species (ROS) levels</a:t>
            </a:r>
          </a:p>
          <a:p>
            <a:pPr algn="ctr"/>
            <a:r>
              <a:rPr lang="en-US" dirty="0">
                <a:solidFill>
                  <a:srgbClr val="000000"/>
                </a:solidFill>
                <a:latin typeface="+mj-lt"/>
              </a:rPr>
              <a:t>Vasoconstricting</a:t>
            </a:r>
            <a:r>
              <a:rPr lang="en-US" b="0" i="0" dirty="0">
                <a:solidFill>
                  <a:srgbClr val="000000"/>
                </a:solidFill>
                <a:effectLst/>
                <a:latin typeface="+mj-lt"/>
              </a:rPr>
              <a:t> </a:t>
            </a:r>
            <a:endParaRPr lang="nl-NL" dirty="0">
              <a:latin typeface="+mj-lt"/>
            </a:endParaRPr>
          </a:p>
        </p:txBody>
      </p:sp>
      <p:sp>
        <p:nvSpPr>
          <p:cNvPr id="7" name="Tekstvak 17">
            <a:extLst>
              <a:ext uri="{FF2B5EF4-FFF2-40B4-BE49-F238E27FC236}">
                <a16:creationId xmlns:a16="http://schemas.microsoft.com/office/drawing/2014/main" id="{E55983FC-5202-3BCA-AC64-2D4D65F2FE24}"/>
              </a:ext>
            </a:extLst>
          </p:cNvPr>
          <p:cNvSpPr txBox="1"/>
          <p:nvPr/>
        </p:nvSpPr>
        <p:spPr>
          <a:xfrm>
            <a:off x="6009122" y="2133459"/>
            <a:ext cx="6017529" cy="646331"/>
          </a:xfrm>
          <a:prstGeom prst="rect">
            <a:avLst/>
          </a:prstGeom>
          <a:solidFill>
            <a:schemeClr val="bg1"/>
          </a:solidFill>
        </p:spPr>
        <p:txBody>
          <a:bodyPr wrap="square">
            <a:spAutoFit/>
          </a:bodyPr>
          <a:lstStyle/>
          <a:p>
            <a:pPr algn="ctr"/>
            <a:r>
              <a:rPr lang="en-US" dirty="0">
                <a:solidFill>
                  <a:srgbClr val="000000"/>
                </a:solidFill>
                <a:latin typeface="+mj-lt"/>
              </a:rPr>
              <a:t>Nitric oxide (NO) levels</a:t>
            </a:r>
          </a:p>
          <a:p>
            <a:pPr algn="ctr"/>
            <a:r>
              <a:rPr lang="en-US" dirty="0">
                <a:solidFill>
                  <a:srgbClr val="000000"/>
                </a:solidFill>
                <a:latin typeface="+mj-lt"/>
              </a:rPr>
              <a:t>Vasodilating</a:t>
            </a:r>
            <a:endParaRPr lang="nl-NL" dirty="0">
              <a:latin typeface="+mj-lt"/>
            </a:endParaRPr>
          </a:p>
        </p:txBody>
      </p:sp>
      <p:sp>
        <p:nvSpPr>
          <p:cNvPr id="8" name="Tijdelijke aanduiding voor inhoud 12">
            <a:extLst>
              <a:ext uri="{FF2B5EF4-FFF2-40B4-BE49-F238E27FC236}">
                <a16:creationId xmlns:a16="http://schemas.microsoft.com/office/drawing/2014/main" id="{AE5BE454-2769-6708-B871-8BADD943BF11}"/>
              </a:ext>
            </a:extLst>
          </p:cNvPr>
          <p:cNvSpPr txBox="1">
            <a:spLocks noGrp="1"/>
          </p:cNvSpPr>
          <p:nvPr>
            <p:ph idx="1"/>
          </p:nvPr>
        </p:nvSpPr>
        <p:spPr>
          <a:xfrm>
            <a:off x="7836571" y="6481602"/>
            <a:ext cx="4278015" cy="286232"/>
          </a:xfrm>
          <a:prstGeom prst="rect">
            <a:avLst/>
          </a:prstGeom>
          <a:noFill/>
        </p:spPr>
        <p:txBody>
          <a:bodyPr wrap="square" rtlCol="0">
            <a:spAutoFit/>
          </a:bodyPr>
          <a:lstStyle/>
          <a:p>
            <a:pPr algn="r"/>
            <a:r>
              <a:rPr lang="nl-NL" sz="1400" dirty="0" err="1">
                <a:solidFill>
                  <a:schemeClr val="bg1"/>
                </a:solidFill>
              </a:rPr>
              <a:t>Uthman</a:t>
            </a:r>
            <a:r>
              <a:rPr lang="nl-NL" sz="1400" dirty="0">
                <a:solidFill>
                  <a:schemeClr val="bg1"/>
                </a:solidFill>
              </a:rPr>
              <a:t> et al, </a:t>
            </a:r>
            <a:r>
              <a:rPr lang="nl-NL" sz="1400" i="1" dirty="0" err="1">
                <a:solidFill>
                  <a:schemeClr val="bg1"/>
                </a:solidFill>
              </a:rPr>
              <a:t>Cell</a:t>
            </a:r>
            <a:r>
              <a:rPr lang="nl-NL" sz="1400" i="1" dirty="0">
                <a:solidFill>
                  <a:schemeClr val="bg1"/>
                </a:solidFill>
              </a:rPr>
              <a:t> </a:t>
            </a:r>
            <a:r>
              <a:rPr lang="nl-NL" sz="1400" i="1" dirty="0" err="1">
                <a:solidFill>
                  <a:schemeClr val="bg1"/>
                </a:solidFill>
              </a:rPr>
              <a:t>Physiol</a:t>
            </a:r>
            <a:r>
              <a:rPr lang="nl-NL" sz="1400" i="1" dirty="0">
                <a:solidFill>
                  <a:schemeClr val="bg1"/>
                </a:solidFill>
              </a:rPr>
              <a:t> </a:t>
            </a:r>
            <a:r>
              <a:rPr lang="nl-NL" sz="1400" i="1" dirty="0" err="1">
                <a:solidFill>
                  <a:schemeClr val="bg1"/>
                </a:solidFill>
              </a:rPr>
              <a:t>Biochem</a:t>
            </a:r>
            <a:r>
              <a:rPr lang="nl-NL" sz="1400" i="1" dirty="0">
                <a:solidFill>
                  <a:schemeClr val="bg1"/>
                </a:solidFill>
              </a:rPr>
              <a:t> </a:t>
            </a:r>
            <a:r>
              <a:rPr lang="nl-NL" sz="1400" dirty="0">
                <a:solidFill>
                  <a:schemeClr val="bg1"/>
                </a:solidFill>
              </a:rPr>
              <a:t>2019;53:865-886</a:t>
            </a:r>
          </a:p>
        </p:txBody>
      </p:sp>
      <p:sp>
        <p:nvSpPr>
          <p:cNvPr id="9" name="Tekstvak 4">
            <a:extLst>
              <a:ext uri="{FF2B5EF4-FFF2-40B4-BE49-F238E27FC236}">
                <a16:creationId xmlns:a16="http://schemas.microsoft.com/office/drawing/2014/main" id="{DF096C53-133A-DA47-3D90-71FDEF2CF2A2}"/>
              </a:ext>
            </a:extLst>
          </p:cNvPr>
          <p:cNvSpPr txBox="1"/>
          <p:nvPr/>
        </p:nvSpPr>
        <p:spPr>
          <a:xfrm>
            <a:off x="91760" y="6477993"/>
            <a:ext cx="8137840" cy="307777"/>
          </a:xfrm>
          <a:prstGeom prst="rect">
            <a:avLst/>
          </a:prstGeom>
          <a:noFill/>
        </p:spPr>
        <p:txBody>
          <a:bodyPr wrap="square" rtlCol="0">
            <a:spAutoFit/>
          </a:bodyPr>
          <a:lstStyle/>
          <a:p>
            <a:r>
              <a:rPr lang="nl-NL" sz="1400" dirty="0">
                <a:solidFill>
                  <a:schemeClr val="bg1"/>
                </a:solidFill>
              </a:rPr>
              <a:t>In vitro </a:t>
            </a:r>
            <a:r>
              <a:rPr lang="nl-NL" sz="1400" dirty="0" err="1">
                <a:solidFill>
                  <a:schemeClr val="bg1"/>
                </a:solidFill>
              </a:rPr>
              <a:t>stimulating</a:t>
            </a:r>
            <a:r>
              <a:rPr lang="nl-NL" sz="1400" dirty="0">
                <a:solidFill>
                  <a:schemeClr val="bg1"/>
                </a:solidFill>
              </a:rPr>
              <a:t> </a:t>
            </a:r>
            <a:r>
              <a:rPr lang="nl-NL" sz="1400" dirty="0" err="1">
                <a:solidFill>
                  <a:schemeClr val="bg1"/>
                </a:solidFill>
              </a:rPr>
              <a:t>growth</a:t>
            </a:r>
            <a:r>
              <a:rPr lang="nl-NL" sz="1400" dirty="0">
                <a:solidFill>
                  <a:schemeClr val="bg1"/>
                </a:solidFill>
              </a:rPr>
              <a:t> of human </a:t>
            </a:r>
            <a:r>
              <a:rPr lang="nl-NL" sz="1400" dirty="0" err="1">
                <a:solidFill>
                  <a:schemeClr val="bg1"/>
                </a:solidFill>
              </a:rPr>
              <a:t>coronary</a:t>
            </a:r>
            <a:r>
              <a:rPr lang="nl-NL" sz="1400" dirty="0">
                <a:solidFill>
                  <a:schemeClr val="bg1"/>
                </a:solidFill>
              </a:rPr>
              <a:t> </a:t>
            </a:r>
            <a:r>
              <a:rPr lang="nl-NL" sz="1400" dirty="0" err="1">
                <a:solidFill>
                  <a:schemeClr val="bg1"/>
                </a:solidFill>
              </a:rPr>
              <a:t>artery</a:t>
            </a:r>
            <a:r>
              <a:rPr lang="nl-NL" sz="1400" dirty="0">
                <a:solidFill>
                  <a:schemeClr val="bg1"/>
                </a:solidFill>
              </a:rPr>
              <a:t> </a:t>
            </a:r>
            <a:r>
              <a:rPr lang="nl-NL" sz="1400" dirty="0" err="1">
                <a:solidFill>
                  <a:schemeClr val="bg1"/>
                </a:solidFill>
              </a:rPr>
              <a:t>endothelial</a:t>
            </a:r>
            <a:r>
              <a:rPr lang="nl-NL" sz="1400" dirty="0">
                <a:solidFill>
                  <a:schemeClr val="bg1"/>
                </a:solidFill>
              </a:rPr>
              <a:t> </a:t>
            </a:r>
            <a:r>
              <a:rPr lang="nl-NL" sz="1400" dirty="0" err="1">
                <a:solidFill>
                  <a:schemeClr val="bg1"/>
                </a:solidFill>
              </a:rPr>
              <a:t>cells</a:t>
            </a:r>
            <a:r>
              <a:rPr lang="nl-NL" sz="1400" dirty="0">
                <a:solidFill>
                  <a:schemeClr val="bg1"/>
                </a:solidFill>
              </a:rPr>
              <a:t> </a:t>
            </a:r>
            <a:r>
              <a:rPr lang="nl-NL" sz="1400" dirty="0" err="1">
                <a:solidFill>
                  <a:schemeClr val="bg1"/>
                </a:solidFill>
              </a:rPr>
              <a:t>with</a:t>
            </a:r>
            <a:r>
              <a:rPr lang="nl-NL" sz="1400" dirty="0">
                <a:solidFill>
                  <a:schemeClr val="bg1"/>
                </a:solidFill>
              </a:rPr>
              <a:t> TNF</a:t>
            </a:r>
            <a:r>
              <a:rPr lang="el-GR" sz="1400" dirty="0">
                <a:solidFill>
                  <a:schemeClr val="bg1"/>
                </a:solidFill>
              </a:rPr>
              <a:t>α</a:t>
            </a:r>
            <a:r>
              <a:rPr lang="nl-NL" sz="1400" dirty="0">
                <a:solidFill>
                  <a:schemeClr val="bg1"/>
                </a:solidFill>
              </a:rPr>
              <a:t> / SGLT2i</a:t>
            </a:r>
          </a:p>
        </p:txBody>
      </p:sp>
    </p:spTree>
    <p:extLst>
      <p:ext uri="{BB962C8B-B14F-4D97-AF65-F5344CB8AC3E}">
        <p14:creationId xmlns:p14="http://schemas.microsoft.com/office/powerpoint/2010/main" val="214517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185CE-F900-65F6-CFAF-AC07AA2D573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5CA0404-4946-C06E-CCF7-C22101CC1576}"/>
              </a:ext>
            </a:extLst>
          </p:cNvPr>
          <p:cNvSpPr>
            <a:spLocks noGrp="1"/>
          </p:cNvSpPr>
          <p:nvPr>
            <p:ph type="title"/>
          </p:nvPr>
        </p:nvSpPr>
        <p:spPr/>
        <p:txBody>
          <a:bodyPr>
            <a:normAutofit/>
          </a:bodyPr>
          <a:lstStyle/>
          <a:p>
            <a:pPr algn="ctr"/>
            <a:r>
              <a:rPr lang="nl-NL" dirty="0"/>
              <a:t>SGLT2 </a:t>
            </a:r>
            <a:r>
              <a:rPr lang="nl-NL" dirty="0" err="1"/>
              <a:t>inhibition</a:t>
            </a:r>
            <a:br>
              <a:rPr lang="nl-NL" dirty="0"/>
            </a:br>
            <a:r>
              <a:rPr lang="nl-NL" sz="3600" dirty="0"/>
              <a:t>SGLT2 </a:t>
            </a:r>
            <a:r>
              <a:rPr lang="nl-NL" sz="3600" dirty="0" err="1"/>
              <a:t>expressed</a:t>
            </a:r>
            <a:r>
              <a:rPr lang="nl-NL" sz="3600" dirty="0"/>
              <a:t> in mouse </a:t>
            </a:r>
            <a:r>
              <a:rPr lang="nl-NL" sz="3600" dirty="0" err="1"/>
              <a:t>myocardial</a:t>
            </a:r>
            <a:r>
              <a:rPr lang="nl-NL" sz="3600" dirty="0"/>
              <a:t> </a:t>
            </a:r>
            <a:r>
              <a:rPr lang="nl-NL" sz="3600" dirty="0" err="1"/>
              <a:t>infarction</a:t>
            </a:r>
            <a:r>
              <a:rPr lang="nl-NL" sz="3600" dirty="0"/>
              <a:t> model</a:t>
            </a:r>
          </a:p>
        </p:txBody>
      </p:sp>
      <p:sp>
        <p:nvSpPr>
          <p:cNvPr id="5" name="Tekstvak 59">
            <a:extLst>
              <a:ext uri="{FF2B5EF4-FFF2-40B4-BE49-F238E27FC236}">
                <a16:creationId xmlns:a16="http://schemas.microsoft.com/office/drawing/2014/main" id="{F4803A9B-BF7C-3D38-4D11-2243272B4706}"/>
              </a:ext>
            </a:extLst>
          </p:cNvPr>
          <p:cNvSpPr txBox="1"/>
          <p:nvPr/>
        </p:nvSpPr>
        <p:spPr>
          <a:xfrm>
            <a:off x="7585505" y="6470011"/>
            <a:ext cx="4526845"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Lee et al, </a:t>
            </a:r>
            <a:r>
              <a:rPr kumimoji="0" lang="nl-NL" sz="1400" b="0" i="1" u="none" strike="noStrike" kern="1200" cap="none" spc="0" normalizeH="0" baseline="0" noProof="0" dirty="0">
                <a:ln>
                  <a:noFill/>
                </a:ln>
                <a:solidFill>
                  <a:prstClr val="white"/>
                </a:solidFill>
                <a:effectLst/>
                <a:uLnTx/>
                <a:uFillTx/>
                <a:latin typeface="Calibri" panose="020F0502020204030204"/>
                <a:ea typeface="+mn-ea"/>
                <a:cs typeface="+mn-cs"/>
              </a:rPr>
              <a:t>Kor </a:t>
            </a:r>
            <a:r>
              <a:rPr kumimoji="0" lang="nl-NL" sz="1400" b="0" i="1" u="none" strike="noStrike" kern="1200" cap="none" spc="0" normalizeH="0" baseline="0" noProof="0" dirty="0" err="1">
                <a:ln>
                  <a:noFill/>
                </a:ln>
                <a:solidFill>
                  <a:prstClr val="white"/>
                </a:solidFill>
                <a:effectLst/>
                <a:uLnTx/>
                <a:uFillTx/>
                <a:latin typeface="Calibri" panose="020F0502020204030204"/>
                <a:ea typeface="+mn-ea"/>
                <a:cs typeface="+mn-cs"/>
              </a:rPr>
              <a:t>Cir</a:t>
            </a:r>
            <a:r>
              <a:rPr kumimoji="0" lang="nl-NL" sz="1400" b="0" i="1" u="none" strike="noStrike" kern="1200" cap="none" spc="0" normalizeH="0" baseline="0" noProof="0" dirty="0">
                <a:ln>
                  <a:noFill/>
                </a:ln>
                <a:solidFill>
                  <a:prstClr val="white"/>
                </a:solidFill>
                <a:effectLst/>
                <a:uLnTx/>
                <a:uFillTx/>
                <a:latin typeface="Calibri" panose="020F0502020204030204"/>
                <a:ea typeface="+mn-ea"/>
                <a:cs typeface="+mn-cs"/>
              </a:rPr>
              <a:t> J </a:t>
            </a: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2021;51:251-62</a:t>
            </a:r>
          </a:p>
        </p:txBody>
      </p:sp>
      <p:pic>
        <p:nvPicPr>
          <p:cNvPr id="6" name="Afbeelding 5">
            <a:extLst>
              <a:ext uri="{FF2B5EF4-FFF2-40B4-BE49-F238E27FC236}">
                <a16:creationId xmlns:a16="http://schemas.microsoft.com/office/drawing/2014/main" id="{812EB11B-169A-C7A9-2B46-18CD5A128CCB}"/>
              </a:ext>
            </a:extLst>
          </p:cNvPr>
          <p:cNvPicPr>
            <a:picLocks noChangeAspect="1"/>
          </p:cNvPicPr>
          <p:nvPr/>
        </p:nvPicPr>
        <p:blipFill>
          <a:blip r:embed="rId3"/>
          <a:stretch>
            <a:fillRect/>
          </a:stretch>
        </p:blipFill>
        <p:spPr>
          <a:xfrm>
            <a:off x="2054578" y="1837518"/>
            <a:ext cx="8545687" cy="4432845"/>
          </a:xfrm>
          <a:prstGeom prst="rect">
            <a:avLst/>
          </a:prstGeom>
        </p:spPr>
      </p:pic>
      <p:sp>
        <p:nvSpPr>
          <p:cNvPr id="3" name="Tekstvak 4">
            <a:extLst>
              <a:ext uri="{FF2B5EF4-FFF2-40B4-BE49-F238E27FC236}">
                <a16:creationId xmlns:a16="http://schemas.microsoft.com/office/drawing/2014/main" id="{9C771D61-01C8-00EA-9795-58076DE1AD18}"/>
              </a:ext>
            </a:extLst>
          </p:cNvPr>
          <p:cNvSpPr txBox="1"/>
          <p:nvPr/>
        </p:nvSpPr>
        <p:spPr>
          <a:xfrm>
            <a:off x="91760" y="6477993"/>
            <a:ext cx="905224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err="1">
                <a:ln>
                  <a:noFill/>
                </a:ln>
                <a:solidFill>
                  <a:prstClr val="white"/>
                </a:solidFill>
                <a:effectLst/>
                <a:uLnTx/>
                <a:uFillTx/>
                <a:latin typeface="Calibri" panose="020F0502020204030204"/>
                <a:ea typeface="+mn-ea"/>
                <a:cs typeface="+mn-cs"/>
              </a:rPr>
              <a:t>Mice</a:t>
            </a: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l-NL" sz="1400" b="0" i="0" u="none" strike="noStrike" kern="1200" cap="none" spc="0" normalizeH="0" baseline="0" noProof="0" dirty="0" err="1">
                <a:ln>
                  <a:noFill/>
                </a:ln>
                <a:solidFill>
                  <a:prstClr val="white"/>
                </a:solidFill>
                <a:effectLst/>
                <a:uLnTx/>
                <a:uFillTx/>
                <a:latin typeface="Calibri" panose="020F0502020204030204"/>
                <a:ea typeface="+mn-ea"/>
                <a:cs typeface="+mn-cs"/>
              </a:rPr>
              <a:t>myocardial</a:t>
            </a: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l-NL" sz="1400" b="0" i="0" u="none" strike="noStrike" kern="1200" cap="none" spc="0" normalizeH="0" baseline="0" noProof="0" dirty="0" err="1">
                <a:ln>
                  <a:noFill/>
                </a:ln>
                <a:solidFill>
                  <a:prstClr val="white"/>
                </a:solidFill>
                <a:effectLst/>
                <a:uLnTx/>
                <a:uFillTx/>
                <a:latin typeface="Calibri" panose="020F0502020204030204"/>
                <a:ea typeface="+mn-ea"/>
                <a:cs typeface="+mn-cs"/>
              </a:rPr>
              <a:t>infarction</a:t>
            </a: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 model, </a:t>
            </a:r>
            <a:r>
              <a:rPr kumimoji="0" lang="nl-NL" sz="1400" b="0" i="0" u="none" strike="noStrike" kern="1200" cap="none" spc="0" normalizeH="0" baseline="0" noProof="0" dirty="0" err="1">
                <a:ln>
                  <a:noFill/>
                </a:ln>
                <a:solidFill>
                  <a:prstClr val="white"/>
                </a:solidFill>
                <a:effectLst/>
                <a:uLnTx/>
                <a:uFillTx/>
                <a:latin typeface="Calibri" panose="020F0502020204030204"/>
                <a:ea typeface="+mn-ea"/>
                <a:cs typeface="+mn-cs"/>
              </a:rPr>
              <a:t>pretreated</a:t>
            </a: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l-NL" sz="1400" b="0" i="0" u="none" strike="noStrike" kern="1200" cap="none" spc="0" normalizeH="0" baseline="0" noProof="0" dirty="0" err="1">
                <a:ln>
                  <a:noFill/>
                </a:ln>
                <a:solidFill>
                  <a:prstClr val="white"/>
                </a:solidFill>
                <a:effectLst/>
                <a:uLnTx/>
                <a:uFillTx/>
                <a:latin typeface="Calibri" panose="020F0502020204030204"/>
                <a:ea typeface="+mn-ea"/>
                <a:cs typeface="+mn-cs"/>
              </a:rPr>
              <a:t>with</a:t>
            </a: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 vehicle or </a:t>
            </a:r>
            <a:r>
              <a:rPr kumimoji="0" lang="nl-NL" sz="1400" b="0" i="0" u="none" strike="noStrike" kern="1200" cap="none" spc="0" normalizeH="0" baseline="0" noProof="0" dirty="0" err="1">
                <a:ln>
                  <a:noFill/>
                </a:ln>
                <a:solidFill>
                  <a:prstClr val="white"/>
                </a:solidFill>
                <a:effectLst/>
                <a:uLnTx/>
                <a:uFillTx/>
                <a:latin typeface="Calibri" panose="020F0502020204030204"/>
                <a:ea typeface="+mn-ea"/>
                <a:cs typeface="+mn-cs"/>
              </a:rPr>
              <a:t>empagliflozin</a:t>
            </a: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l-NL" sz="1400" b="0" i="0" u="none" strike="noStrike" kern="1200" cap="none" spc="0" normalizeH="0" baseline="0" noProof="0" dirty="0" err="1">
                <a:ln>
                  <a:noFill/>
                </a:ln>
                <a:solidFill>
                  <a:prstClr val="white"/>
                </a:solidFill>
                <a:effectLst/>
                <a:uLnTx/>
                <a:uFillTx/>
                <a:latin typeface="Calibri" panose="020F0502020204030204"/>
                <a:ea typeface="+mn-ea"/>
                <a:cs typeface="+mn-cs"/>
              </a:rPr>
              <a:t>staining</a:t>
            </a: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 DNA (blue), </a:t>
            </a:r>
            <a:r>
              <a:rPr kumimoji="0" lang="nl-NL" sz="1400" b="0" i="0" u="none" strike="noStrike" kern="1200" cap="none" spc="0" normalizeH="0" baseline="0" noProof="0" dirty="0" err="1">
                <a:ln>
                  <a:noFill/>
                </a:ln>
                <a:solidFill>
                  <a:prstClr val="white"/>
                </a:solidFill>
                <a:effectLst/>
                <a:uLnTx/>
                <a:uFillTx/>
                <a:latin typeface="Calibri" panose="020F0502020204030204"/>
                <a:ea typeface="+mn-ea"/>
                <a:cs typeface="+mn-cs"/>
              </a:rPr>
              <a:t>TnT</a:t>
            </a: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 (green), SGLT2 (red)  </a:t>
            </a:r>
          </a:p>
        </p:txBody>
      </p:sp>
      <p:pic>
        <p:nvPicPr>
          <p:cNvPr id="7" name="Afbeelding 6">
            <a:extLst>
              <a:ext uri="{FF2B5EF4-FFF2-40B4-BE49-F238E27FC236}">
                <a16:creationId xmlns:a16="http://schemas.microsoft.com/office/drawing/2014/main" id="{81A15C21-9FE1-8409-8BBE-3647F59F80BD}"/>
              </a:ext>
            </a:extLst>
          </p:cNvPr>
          <p:cNvPicPr>
            <a:picLocks noChangeAspect="1"/>
          </p:cNvPicPr>
          <p:nvPr/>
        </p:nvPicPr>
        <p:blipFill>
          <a:blip r:embed="rId4"/>
          <a:stretch>
            <a:fillRect/>
          </a:stretch>
        </p:blipFill>
        <p:spPr>
          <a:xfrm>
            <a:off x="7053216" y="4243483"/>
            <a:ext cx="2623347" cy="2081861"/>
          </a:xfrm>
          <a:prstGeom prst="rect">
            <a:avLst/>
          </a:prstGeom>
        </p:spPr>
      </p:pic>
      <p:sp>
        <p:nvSpPr>
          <p:cNvPr id="8" name="Rechthoek 7">
            <a:extLst>
              <a:ext uri="{FF2B5EF4-FFF2-40B4-BE49-F238E27FC236}">
                <a16:creationId xmlns:a16="http://schemas.microsoft.com/office/drawing/2014/main" id="{8FDF64E1-3139-42F9-0012-B55A5EAD98CF}"/>
              </a:ext>
            </a:extLst>
          </p:cNvPr>
          <p:cNvSpPr/>
          <p:nvPr/>
        </p:nvSpPr>
        <p:spPr>
          <a:xfrm>
            <a:off x="9696659" y="4994031"/>
            <a:ext cx="231112" cy="160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9899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Terugblik">
  <a:themeElements>
    <a:clrScheme name="Aangepast 1">
      <a:dk1>
        <a:sysClr val="windowText" lastClr="000000"/>
      </a:dk1>
      <a:lt1>
        <a:sysClr val="window" lastClr="FFFFFF"/>
      </a:lt1>
      <a:dk2>
        <a:srgbClr val="696464"/>
      </a:dk2>
      <a:lt2>
        <a:srgbClr val="FFFFFF"/>
      </a:lt2>
      <a:accent1>
        <a:srgbClr val="FFC000"/>
      </a:accent1>
      <a:accent2>
        <a:srgbClr val="57B5AC"/>
      </a:accent2>
      <a:accent3>
        <a:srgbClr val="EB5B4C"/>
      </a:accent3>
      <a:accent4>
        <a:srgbClr val="029676"/>
      </a:accent4>
      <a:accent5>
        <a:srgbClr val="57B5AC"/>
      </a:accent5>
      <a:accent6>
        <a:srgbClr val="0989B1"/>
      </a:accent6>
      <a:hlink>
        <a:srgbClr val="6B9F25"/>
      </a:hlink>
      <a:folHlink>
        <a:srgbClr val="BA6906"/>
      </a:folHlink>
    </a:clrScheme>
    <a:fontScheme name="Terugbli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rugbli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DA87594C77AC459AB0D09EF2526114" ma:contentTypeVersion="14" ma:contentTypeDescription="Een nieuw document maken." ma:contentTypeScope="" ma:versionID="ed90c47effe69810fd8675848094982e">
  <xsd:schema xmlns:xsd="http://www.w3.org/2001/XMLSchema" xmlns:xs="http://www.w3.org/2001/XMLSchema" xmlns:p="http://schemas.microsoft.com/office/2006/metadata/properties" xmlns:ns2="1e29b1f8-c20c-4103-9640-3c7550ab8917" xmlns:ns3="fcac79df-916c-4b82-bdc0-70518ea2302e" targetNamespace="http://schemas.microsoft.com/office/2006/metadata/properties" ma:root="true" ma:fieldsID="e7e2ac10050d6c20b8f89afec663255d" ns2:_="" ns3:_="">
    <xsd:import namespace="1e29b1f8-c20c-4103-9640-3c7550ab8917"/>
    <xsd:import namespace="fcac79df-916c-4b82-bdc0-70518ea2302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29b1f8-c20c-4103-9640-3c7550ab89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135eabb5-a18a-4215-84c6-3aa8d4454c81"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cac79df-916c-4b82-bdc0-70518ea2302e"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e29b1f8-c20c-4103-9640-3c7550ab891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571F8A2-7946-4DFE-87D8-D0EDF9D1F4DC}"/>
</file>

<file path=customXml/itemProps2.xml><?xml version="1.0" encoding="utf-8"?>
<ds:datastoreItem xmlns:ds="http://schemas.openxmlformats.org/officeDocument/2006/customXml" ds:itemID="{50D1A5EC-C5AC-4223-8F16-74AE2D07E05B}"/>
</file>

<file path=customXml/itemProps3.xml><?xml version="1.0" encoding="utf-8"?>
<ds:datastoreItem xmlns:ds="http://schemas.openxmlformats.org/officeDocument/2006/customXml" ds:itemID="{A157DABB-3790-48E5-B5BD-5DA209701193}"/>
</file>

<file path=docProps/app.xml><?xml version="1.0" encoding="utf-8"?>
<Properties xmlns="http://schemas.openxmlformats.org/officeDocument/2006/extended-properties" xmlns:vt="http://schemas.openxmlformats.org/officeDocument/2006/docPropsVTypes">
  <Template>Retrospect</Template>
  <TotalTime>18385</TotalTime>
  <Words>2824</Words>
  <Application>Microsoft Office PowerPoint</Application>
  <PresentationFormat>Breedbeeld</PresentationFormat>
  <Paragraphs>384</Paragraphs>
  <Slides>34</Slides>
  <Notes>31</Notes>
  <HiddenSlides>0</HiddenSlides>
  <MMClips>0</MMClips>
  <ScaleCrop>false</ScaleCrop>
  <HeadingPairs>
    <vt:vector size="6" baseType="variant">
      <vt:variant>
        <vt:lpstr>Gebruikte lettertypen</vt:lpstr>
      </vt:variant>
      <vt:variant>
        <vt:i4>10</vt:i4>
      </vt:variant>
      <vt:variant>
        <vt:lpstr>Thema</vt:lpstr>
      </vt:variant>
      <vt:variant>
        <vt:i4>2</vt:i4>
      </vt:variant>
      <vt:variant>
        <vt:lpstr>Diatitels</vt:lpstr>
      </vt:variant>
      <vt:variant>
        <vt:i4>34</vt:i4>
      </vt:variant>
    </vt:vector>
  </HeadingPairs>
  <TitlesOfParts>
    <vt:vector size="46" baseType="lpstr">
      <vt:lpstr>AdvOTdd63dae3</vt:lpstr>
      <vt:lpstr>Arial</vt:lpstr>
      <vt:lpstr>BlinkMacSystemFont</vt:lpstr>
      <vt:lpstr>Calibri</vt:lpstr>
      <vt:lpstr>Calibri Light</vt:lpstr>
      <vt:lpstr>Lucida Grande</vt:lpstr>
      <vt:lpstr>National Book</vt:lpstr>
      <vt:lpstr>Noto Sans Korean</vt:lpstr>
      <vt:lpstr>Times New Roman</vt:lpstr>
      <vt:lpstr>Wingdings</vt:lpstr>
      <vt:lpstr>1_Terugblik</vt:lpstr>
      <vt:lpstr>Kantoorthema</vt:lpstr>
      <vt:lpstr>PowerPoint-presentatie</vt:lpstr>
      <vt:lpstr>SGLT-2-inhibitors  Mode of Action</vt:lpstr>
      <vt:lpstr>The DAPA-CKD trial Severely impaired eGFR, does it matter ? </vt:lpstr>
      <vt:lpstr>The EMPA-KIDNEY trial Severely impaired eGFR, does it matter? </vt:lpstr>
      <vt:lpstr>SGLT2 inhibition in KDIGO eGFR stage 4/5 Composite kidney outcome</vt:lpstr>
      <vt:lpstr>SGLT2 inhibition in KDIGO eGFR stage 4/5 Composite CV outcome</vt:lpstr>
      <vt:lpstr>SGLT2 inhibition in patients with CKD  Effects on LVM and EF independent of eGFR</vt:lpstr>
      <vt:lpstr>SGLT2 inhibition Cardiovascular effects independent of tubular SGLT2 ?</vt:lpstr>
      <vt:lpstr>SGLT2 inhibition SGLT2 expressed in mouse myocardial infarction model</vt:lpstr>
      <vt:lpstr>SGLT2 mRNA expression in the human heart Correlation with pro-inflammatory cytokines</vt:lpstr>
      <vt:lpstr>SGLT2 protein expression in the human heart Correlation with pro-inflammatory cytokines</vt:lpstr>
      <vt:lpstr>SGLT2 inhibition Pleiotropic, direct effects on the kidney and the heart?</vt:lpstr>
      <vt:lpstr>SGLT2 inhibition in CKD stages G4-5 Limited experience</vt:lpstr>
      <vt:lpstr>SGLT2 inhibition in KDIGO stage G5 Limited experience</vt:lpstr>
      <vt:lpstr>SGLT2 inhibition in KDIGO stage G5 Limited experience</vt:lpstr>
      <vt:lpstr>SGLT2 inhibition in dialysis Limited experience</vt:lpstr>
      <vt:lpstr>SGLT2 inhibition in kidney transplant recipients  Limited experience</vt:lpstr>
      <vt:lpstr>SGLT2 inhibition in kidney transplant recipients  Limited experience</vt:lpstr>
      <vt:lpstr>SGLT2 inhibition in kidney transplant recipients  Limited experience</vt:lpstr>
      <vt:lpstr>SGLT2 inhibition in kidney transplant recipients  Limited experience</vt:lpstr>
      <vt:lpstr>The Renal Lifecycle trial An Investigator Initiated Study</vt:lpstr>
      <vt:lpstr>Inclusion overall en per country Per 21 Nov 2025 </vt:lpstr>
      <vt:lpstr>Inclusion per month and country Per 21 Nov 2025</vt:lpstr>
      <vt:lpstr>Inclusion per subgroup Per 21 Nov 2025</vt:lpstr>
      <vt:lpstr>The top 15 includers overall Per 21 Nov 2025</vt:lpstr>
      <vt:lpstr>Region UMC Groningen Per 21 Nov 2025</vt:lpstr>
      <vt:lpstr>Endpoints Per 17 november 2025</vt:lpstr>
      <vt:lpstr>Endpoints  Progress November 2025</vt:lpstr>
      <vt:lpstr>PowerPoint-presentatie</vt:lpstr>
      <vt:lpstr>Baseline characteristics Per November 4, 2025: n=1500</vt:lpstr>
      <vt:lpstr>Conclusions</vt:lpstr>
      <vt:lpstr>PowerPoint-presentatie</vt:lpstr>
      <vt:lpstr>Conflicts of interest</vt:lpstr>
      <vt:lpstr>SGLT2 mRNA expression in human vasculature Correlation with pro-inflammatory cytokines and NO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Nijmeijer, HH (kff)</dc:creator>
  <cp:lastModifiedBy>Gansevoort, RT (int)</cp:lastModifiedBy>
  <cp:revision>189</cp:revision>
  <dcterms:created xsi:type="dcterms:W3CDTF">2022-03-11T13:48:28Z</dcterms:created>
  <dcterms:modified xsi:type="dcterms:W3CDTF">2026-02-27T15:30:45Z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0x010100D6DA87594C77AC459AB0D09EF2526114</vt:lpwstr>
  </property>
</Properties>
</file>